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6799" r:id="rId5"/>
  </p:sldMasterIdLst>
  <p:notesMasterIdLst>
    <p:notesMasterId r:id="rId41"/>
  </p:notesMasterIdLst>
  <p:handoutMasterIdLst>
    <p:handoutMasterId r:id="rId42"/>
  </p:handoutMasterIdLst>
  <p:sldIdLst>
    <p:sldId id="766" r:id="rId6"/>
    <p:sldId id="713" r:id="rId7"/>
    <p:sldId id="719" r:id="rId8"/>
    <p:sldId id="687" r:id="rId9"/>
    <p:sldId id="721" r:id="rId10"/>
    <p:sldId id="723" r:id="rId11"/>
    <p:sldId id="686" r:id="rId12"/>
    <p:sldId id="768" r:id="rId13"/>
    <p:sldId id="689" r:id="rId14"/>
    <p:sldId id="779" r:id="rId15"/>
    <p:sldId id="780" r:id="rId16"/>
    <p:sldId id="761" r:id="rId17"/>
    <p:sldId id="691" r:id="rId18"/>
    <p:sldId id="694" r:id="rId19"/>
    <p:sldId id="762" r:id="rId20"/>
    <p:sldId id="763" r:id="rId21"/>
    <p:sldId id="764" r:id="rId22"/>
    <p:sldId id="698" r:id="rId23"/>
    <p:sldId id="699" r:id="rId24"/>
    <p:sldId id="728" r:id="rId25"/>
    <p:sldId id="770" r:id="rId26"/>
    <p:sldId id="765" r:id="rId27"/>
    <p:sldId id="703" r:id="rId28"/>
    <p:sldId id="704" r:id="rId29"/>
    <p:sldId id="705" r:id="rId30"/>
    <p:sldId id="706" r:id="rId31"/>
    <p:sldId id="773" r:id="rId32"/>
    <p:sldId id="724" r:id="rId33"/>
    <p:sldId id="774" r:id="rId34"/>
    <p:sldId id="755" r:id="rId35"/>
    <p:sldId id="709" r:id="rId36"/>
    <p:sldId id="777" r:id="rId37"/>
    <p:sldId id="710" r:id="rId38"/>
    <p:sldId id="778" r:id="rId39"/>
    <p:sldId id="7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A654102A-DB2C-0A4D-AC6A-D5AD8AFA1FF4}">
          <p14:sldIdLst>
            <p14:sldId id="766"/>
            <p14:sldId id="713"/>
            <p14:sldId id="719"/>
            <p14:sldId id="687"/>
            <p14:sldId id="721"/>
            <p14:sldId id="723"/>
            <p14:sldId id="686"/>
            <p14:sldId id="768"/>
            <p14:sldId id="689"/>
            <p14:sldId id="779"/>
            <p14:sldId id="780"/>
            <p14:sldId id="761"/>
            <p14:sldId id="691"/>
            <p14:sldId id="694"/>
            <p14:sldId id="762"/>
            <p14:sldId id="763"/>
            <p14:sldId id="764"/>
            <p14:sldId id="698"/>
            <p14:sldId id="699"/>
            <p14:sldId id="728"/>
            <p14:sldId id="770"/>
            <p14:sldId id="765"/>
            <p14:sldId id="703"/>
            <p14:sldId id="704"/>
            <p14:sldId id="705"/>
            <p14:sldId id="706"/>
            <p14:sldId id="773"/>
            <p14:sldId id="724"/>
            <p14:sldId id="774"/>
            <p14:sldId id="755"/>
            <p14:sldId id="709"/>
            <p14:sldId id="777"/>
            <p14:sldId id="710"/>
            <p14:sldId id="778"/>
            <p14:sldId id="767"/>
          </p14:sldIdLst>
        </p14:section>
      </p14:sectionLst>
    </p:ext>
    <p:ext uri="{EFAFB233-063F-42B5-8137-9DF3F51BA10A}">
      <p15:sldGuideLst xmlns:p15="http://schemas.microsoft.com/office/powerpoint/2012/main">
        <p15:guide id="1" orient="horz" pos="432"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A7FF"/>
    <a:srgbClr val="2171FF"/>
    <a:srgbClr val="0741AE"/>
    <a:srgbClr val="013293"/>
    <a:srgbClr val="1EF1BA"/>
    <a:srgbClr val="00F7BD"/>
    <a:srgbClr val="00063D"/>
    <a:srgbClr val="1D60D6"/>
    <a:srgbClr val="FFD579"/>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5529B6-D385-F047-9331-6C3BD7F32110}" v="8" dt="2021-02-02T19:07:04.3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6667"/>
  </p:normalViewPr>
  <p:slideViewPr>
    <p:cSldViewPr snapToGrid="0">
      <p:cViewPr varScale="1">
        <p:scale>
          <a:sx n="83" d="100"/>
          <a:sy n="83" d="100"/>
        </p:scale>
        <p:origin x="2240" y="192"/>
      </p:cViewPr>
      <p:guideLst>
        <p:guide orient="horz" pos="432"/>
        <p:guide orient="horz" pos="3888"/>
        <p:guide pos="576"/>
        <p:guide pos="7104"/>
        <p:guide pos="431"/>
        <p:guide pos="7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a:t>Arcade</a:t>
          </a:r>
        </a:p>
        <a:p>
          <a:r>
            <a:rPr lang="en-GB" sz="200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Arcade</a:t>
          </a:r>
        </a:p>
        <a:p>
          <a:pPr marL="0" lvl="0" indent="0" algn="ctr" defTabSz="889000">
            <a:lnSpc>
              <a:spcPct val="90000"/>
            </a:lnSpc>
            <a:spcBef>
              <a:spcPct val="0"/>
            </a:spcBef>
            <a:spcAft>
              <a:spcPct val="35000"/>
            </a:spcAft>
            <a:buNone/>
          </a:pPr>
          <a:r>
            <a:rPr lang="en-GB" sz="2000" kern="120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3/24/21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venir Next" panose="020B0503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venir Next" panose="020B0503020202020204" pitchFamily="34" charset="0"/>
              </a:defRPr>
            </a:lvl1pPr>
          </a:lstStyle>
          <a:p>
            <a:fld id="{5498D241-0AB7-BC44-80E8-F0A20AF46E9E}" type="datetimeFigureOut">
              <a:rPr lang="en-US" smtClean="0"/>
              <a:pPr/>
              <a:t>3/24/21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venir Next" panose="020B0503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venir Next" panose="020B0503020202020204" pitchFamily="34" charset="0"/>
              </a:defRPr>
            </a:lvl1pPr>
          </a:lstStyle>
          <a:p>
            <a:fld id="{3E7143C0-4F23-B545-9533-520B5A87CA1E}" type="slidenum">
              <a:rPr lang="en-US" smtClean="0"/>
              <a:pPr/>
              <a:t>‹#›</a:t>
            </a:fld>
            <a:endParaRPr lang="en-US"/>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venir Next" panose="020B0503020202020204" pitchFamily="34" charset="0"/>
        <a:ea typeface="+mn-ea"/>
        <a:cs typeface="+mn-cs"/>
      </a:defRPr>
    </a:lvl1pPr>
    <a:lvl2pPr marL="457200" algn="l" defTabSz="457200" rtl="0" eaLnBrk="1" latinLnBrk="0" hangingPunct="1">
      <a:defRPr sz="1200" b="0" i="0" kern="1200">
        <a:solidFill>
          <a:schemeClr val="tx1"/>
        </a:solidFill>
        <a:latin typeface="Avenir Next" panose="020B0503020202020204" pitchFamily="34" charset="0"/>
        <a:ea typeface="+mn-ea"/>
        <a:cs typeface="+mn-cs"/>
      </a:defRPr>
    </a:lvl2pPr>
    <a:lvl3pPr marL="914400" algn="l" defTabSz="457200" rtl="0" eaLnBrk="1" latinLnBrk="0" hangingPunct="1">
      <a:defRPr sz="1200" b="0" i="0" kern="1200">
        <a:solidFill>
          <a:schemeClr val="tx1"/>
        </a:solidFill>
        <a:latin typeface="Avenir Next" panose="020B0503020202020204" pitchFamily="34" charset="0"/>
        <a:ea typeface="+mn-ea"/>
        <a:cs typeface="+mn-cs"/>
      </a:defRPr>
    </a:lvl3pPr>
    <a:lvl4pPr marL="1371600" algn="l" defTabSz="457200" rtl="0" eaLnBrk="1" latinLnBrk="0" hangingPunct="1">
      <a:defRPr sz="1200" b="0" i="0" kern="1200">
        <a:solidFill>
          <a:schemeClr val="tx1"/>
        </a:solidFill>
        <a:latin typeface="Avenir Next" panose="020B0503020202020204" pitchFamily="34" charset="0"/>
        <a:ea typeface="+mn-ea"/>
        <a:cs typeface="+mn-cs"/>
      </a:defRPr>
    </a:lvl4pPr>
    <a:lvl5pPr marL="1828800" algn="l" defTabSz="457200" rtl="0" eaLnBrk="1" latinLnBrk="0" hangingPunct="1">
      <a:defRPr sz="1200" b="0" i="0" kern="1200">
        <a:solidFill>
          <a:schemeClr val="tx1"/>
        </a:solidFill>
        <a:latin typeface="Avenir Next" panose="020B0503020202020204" pitchFamily="34"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3583830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10</a:t>
            </a:fld>
            <a:endParaRPr lang="en-US"/>
          </a:p>
        </p:txBody>
      </p:sp>
    </p:spTree>
    <p:extLst>
      <p:ext uri="{BB962C8B-B14F-4D97-AF65-F5344CB8AC3E}">
        <p14:creationId xmlns:p14="http://schemas.microsoft.com/office/powerpoint/2010/main" val="1028022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a:p>
        </p:txBody>
      </p:sp>
    </p:spTree>
    <p:extLst>
      <p:ext uri="{BB962C8B-B14F-4D97-AF65-F5344CB8AC3E}">
        <p14:creationId xmlns:p14="http://schemas.microsoft.com/office/powerpoint/2010/main" val="88310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r>
              <a:rPr lang="en-GB"/>
              <a:t>So firstly for simple expressions, we have the concept of </a:t>
            </a:r>
            <a:r>
              <a:rPr lang="en-GB" err="1"/>
              <a:t>Implcit</a:t>
            </a:r>
            <a:r>
              <a:rPr lang="en-GB"/>
              <a:t> Returns.</a:t>
            </a:r>
          </a:p>
          <a:p>
            <a:endParaRPr lang="en-GB"/>
          </a:p>
          <a:p>
            <a:r>
              <a:rPr lang="en-GB"/>
              <a:t>The last executable statement that</a:t>
            </a:r>
            <a:r>
              <a:rPr lang="en-GB" baseline="0"/>
              <a:t> is a value, will automatically be considered the return value… Allows you, for single line expressions, not to have to use the return statement.</a:t>
            </a:r>
          </a:p>
          <a:p>
            <a:endParaRPr lang="en-GB" baseline="0"/>
          </a:p>
          <a:p>
            <a:r>
              <a:rPr lang="en-GB" baseline="0"/>
              <a:t>A small feature, but allows very succinct single line </a:t>
            </a:r>
            <a:r>
              <a:rPr lang="en-GB" baseline="0" err="1"/>
              <a:t>expresions</a:t>
            </a:r>
            <a:r>
              <a:rPr lang="en-GB" baseline="0"/>
              <a:t>.</a:t>
            </a:r>
            <a:endParaRPr lang="en-GB"/>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a:p>
        </p:txBody>
      </p:sp>
    </p:spTree>
    <p:extLst>
      <p:ext uri="{BB962C8B-B14F-4D97-AF65-F5344CB8AC3E}">
        <p14:creationId xmlns:p14="http://schemas.microsoft.com/office/powerpoint/2010/main" val="1362545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r>
              <a:rPr lang="en-GB"/>
              <a:t>Case </a:t>
            </a:r>
            <a:r>
              <a:rPr lang="en-GB" err="1"/>
              <a:t>Insentitivity</a:t>
            </a:r>
            <a:r>
              <a:rPr lang="en-GB"/>
              <a:t>… We</a:t>
            </a:r>
            <a:r>
              <a:rPr lang="en-GB" baseline="0"/>
              <a:t> had a lot of discussions on this.</a:t>
            </a:r>
          </a:p>
          <a:p>
            <a:endParaRPr lang="en-GB" baseline="0"/>
          </a:p>
          <a:p>
            <a:r>
              <a:rPr lang="en-GB" baseline="0"/>
              <a:t>We have made the language case insensitive so it is less fussy to author.  However the main reason, was to make it easier to work with fields. </a:t>
            </a:r>
            <a:endParaRPr lang="en-GB"/>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a:p>
        </p:txBody>
      </p:sp>
    </p:spTree>
    <p:extLst>
      <p:ext uri="{BB962C8B-B14F-4D97-AF65-F5344CB8AC3E}">
        <p14:creationId xmlns:p14="http://schemas.microsoft.com/office/powerpoint/2010/main" val="316097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r>
              <a:rPr lang="en-GB"/>
              <a:t>Continuing</a:t>
            </a:r>
            <a:r>
              <a:rPr lang="en-GB" baseline="0"/>
              <a:t> with the Language..  Arcade does have a Type System</a:t>
            </a:r>
          </a:p>
          <a:p>
            <a:endParaRPr lang="en-GB" baseline="0"/>
          </a:p>
          <a:p>
            <a:r>
              <a:rPr lang="en-GB" baseline="0"/>
              <a:t>We have added GIS Specific types, like Feature, Point, Line, Polygon, MultiPoint.</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a:p>
        </p:txBody>
      </p:sp>
    </p:spTree>
    <p:extLst>
      <p:ext uri="{BB962C8B-B14F-4D97-AF65-F5344CB8AC3E}">
        <p14:creationId xmlns:p14="http://schemas.microsoft.com/office/powerpoint/2010/main" val="1615627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r>
              <a:rPr lang="en-GB"/>
              <a:t>As there</a:t>
            </a:r>
            <a:r>
              <a:rPr lang="en-GB" baseline="0"/>
              <a:t> is a </a:t>
            </a:r>
            <a:r>
              <a:rPr lang="en-GB" baseline="0" err="1"/>
              <a:t>typesystem</a:t>
            </a:r>
            <a:r>
              <a:rPr lang="en-GB" baseline="0"/>
              <a:t>, there is Casting between types.</a:t>
            </a:r>
          </a:p>
          <a:p>
            <a:endParaRPr lang="en-GB" baseline="0"/>
          </a:p>
          <a:p>
            <a:r>
              <a:rPr lang="en-GB" baseline="0"/>
              <a:t>We had a lot of discussions on casting, and what was correct behaviour</a:t>
            </a:r>
            <a:endParaRPr lang="en-GB"/>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a:p>
        </p:txBody>
      </p:sp>
    </p:spTree>
    <p:extLst>
      <p:ext uri="{BB962C8B-B14F-4D97-AF65-F5344CB8AC3E}">
        <p14:creationId xmlns:p14="http://schemas.microsoft.com/office/powerpoint/2010/main" val="731838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r>
              <a:rPr lang="en-GB"/>
              <a:t>As</a:t>
            </a:r>
            <a:r>
              <a:rPr lang="en-GB" baseline="0"/>
              <a:t> you would expect we have flow control statement and logic statement.</a:t>
            </a:r>
          </a:p>
          <a:p>
            <a:endParaRPr lang="en-GB" baseline="0"/>
          </a:p>
          <a:p>
            <a:r>
              <a:rPr lang="en-GB" baseline="0"/>
              <a:t>So we have IF… But you may also want to consider using IIF, Decode, and When, which allow you to use functional equivalence.</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a:p>
        </p:txBody>
      </p:sp>
    </p:spTree>
    <p:extLst>
      <p:ext uri="{BB962C8B-B14F-4D97-AF65-F5344CB8AC3E}">
        <p14:creationId xmlns:p14="http://schemas.microsoft.com/office/powerpoint/2010/main" val="17620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endParaRPr lang="en-US"/>
          </a:p>
          <a:p>
            <a:r>
              <a:rPr lang="en-GB"/>
              <a:t>For Statements….</a:t>
            </a:r>
          </a:p>
          <a:p>
            <a:endParaRPr lang="en-GB"/>
          </a:p>
          <a:p>
            <a:r>
              <a:rPr lang="en-GB"/>
              <a:t>You</a:t>
            </a:r>
            <a:r>
              <a:rPr lang="en-GB" baseline="0"/>
              <a:t> have break, return and continue all supported</a:t>
            </a:r>
            <a:endParaRPr lang="en-GB"/>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a:p>
        </p:txBody>
      </p:sp>
    </p:spTree>
    <p:extLst>
      <p:ext uri="{BB962C8B-B14F-4D97-AF65-F5344CB8AC3E}">
        <p14:creationId xmlns:p14="http://schemas.microsoft.com/office/powerpoint/2010/main" val="3377225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a:p>
        </p:txBody>
      </p:sp>
    </p:spTree>
    <p:extLst>
      <p:ext uri="{BB962C8B-B14F-4D97-AF65-F5344CB8AC3E}">
        <p14:creationId xmlns:p14="http://schemas.microsoft.com/office/powerpoint/2010/main" val="884846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a:t>We also have variables, that can assigned and </a:t>
            </a:r>
            <a:r>
              <a:rPr lang="en-GB" err="1"/>
              <a:t>reassined</a:t>
            </a:r>
            <a:r>
              <a:rPr lang="en-GB"/>
              <a:t>.</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a:p>
        </p:txBody>
      </p:sp>
    </p:spTree>
    <p:extLst>
      <p:ext uri="{BB962C8B-B14F-4D97-AF65-F5344CB8AC3E}">
        <p14:creationId xmlns:p14="http://schemas.microsoft.com/office/powerpoint/2010/main" val="2071102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[DAVID]</a:t>
            </a:r>
          </a:p>
          <a:p>
            <a:endParaRPr lang="en-GB"/>
          </a:p>
          <a:p>
            <a:r>
              <a:rPr lang="en-GB"/>
              <a:t>In this session, we are going to give an Overview of Arcade… </a:t>
            </a:r>
            <a:r>
              <a:rPr lang="en-GB" baseline="0"/>
              <a:t> What it is, and why you would want to use it.</a:t>
            </a:r>
          </a:p>
          <a:p>
            <a:endParaRPr lang="en-GB" baseline="0"/>
          </a:p>
          <a:p>
            <a:r>
              <a:rPr lang="en-GB" baseline="0"/>
              <a:t>We are going to look at the language, and then lastly look at how you can use it in your own Apps, written in JavaScript.</a:t>
            </a:r>
          </a:p>
          <a:p>
            <a:endParaRPr lang="en-GB"/>
          </a:p>
          <a:p>
            <a:endParaRPr lang="en-GB"/>
          </a:p>
          <a:p>
            <a:pPr marL="0" marR="0" lvl="0" indent="0" algn="l" defTabSz="457200" rtl="0" eaLnBrk="1" fontAlgn="auto" latinLnBrk="0" hangingPunct="1">
              <a:lnSpc>
                <a:spcPct val="100000"/>
              </a:lnSpc>
              <a:spcBef>
                <a:spcPts val="0"/>
              </a:spcBef>
              <a:spcAft>
                <a:spcPts val="0"/>
              </a:spcAft>
              <a:buClrTx/>
              <a:buSzTx/>
              <a:buFontTx/>
              <a:buNone/>
              <a:tabLst/>
              <a:defRPr/>
            </a:pPr>
            <a:r>
              <a:rPr lang="en-GB"/>
              <a:t>Now </a:t>
            </a:r>
            <a:r>
              <a:rPr lang="en-US" b="0"/>
              <a:t>Lets get into the really important questions. These are the questions we are</a:t>
            </a:r>
            <a:r>
              <a:rPr lang="en-US" b="0" baseline="0"/>
              <a:t> most commonly asked about Arcade</a:t>
            </a:r>
            <a:endParaRPr lang="en-US" b="0"/>
          </a:p>
          <a:p>
            <a:endParaRPr lang="en-GB"/>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a:p>
        </p:txBody>
      </p:sp>
    </p:spTree>
    <p:extLst>
      <p:ext uri="{BB962C8B-B14F-4D97-AF65-F5344CB8AC3E}">
        <p14:creationId xmlns:p14="http://schemas.microsoft.com/office/powerpoint/2010/main" val="138440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a:t>We also have variables, that can assigned and </a:t>
            </a:r>
            <a:r>
              <a:rPr lang="en-GB" err="1"/>
              <a:t>reassined</a:t>
            </a:r>
            <a:r>
              <a:rPr lang="en-GB"/>
              <a:t>.</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a:p>
        </p:txBody>
      </p:sp>
    </p:spTree>
    <p:extLst>
      <p:ext uri="{BB962C8B-B14F-4D97-AF65-F5344CB8AC3E}">
        <p14:creationId xmlns:p14="http://schemas.microsoft.com/office/powerpoint/2010/main" val="25537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21</a:t>
            </a:fld>
            <a:endParaRPr lang="en-US"/>
          </a:p>
        </p:txBody>
      </p:sp>
    </p:spTree>
    <p:extLst>
      <p:ext uri="{BB962C8B-B14F-4D97-AF65-F5344CB8AC3E}">
        <p14:creationId xmlns:p14="http://schemas.microsoft.com/office/powerpoint/2010/main" val="386438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Show demos for Viz, popup, labelling as we step through slide.</a:t>
            </a:r>
          </a:p>
          <a:p>
            <a:endParaRPr lang="en-GB"/>
          </a:p>
          <a:p>
            <a:endParaRPr lang="en-GB"/>
          </a:p>
          <a:p>
            <a:r>
              <a:rPr lang="en-GB"/>
              <a:t>https://</a:t>
            </a:r>
            <a:r>
              <a:rPr lang="en-GB" err="1"/>
              <a:t>developers.arcgis.com</a:t>
            </a:r>
            <a:r>
              <a:rPr lang="en-GB"/>
              <a:t>/arcade/guide/profiles/</a:t>
            </a:r>
          </a:p>
          <a:p>
            <a:endParaRPr lang="en-GB"/>
          </a:p>
          <a:p>
            <a:r>
              <a:rPr lang="en-GB"/>
              <a:t>Open the playground</a:t>
            </a:r>
          </a:p>
          <a:p>
            <a:endParaRPr lang="en-GB"/>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299265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t>[KRISTIAN]</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4228950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t>[KRISTIAN]</a:t>
            </a:r>
          </a:p>
          <a:p>
            <a:endParaRPr lang="en-US"/>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GB"/>
              <a:t>In 3.23, It is</a:t>
            </a:r>
            <a:r>
              <a:rPr lang="en-GB" baseline="0"/>
              <a:t> also supported for Labelling Expressions.. Here is an example</a:t>
            </a:r>
            <a:endParaRPr lang="en-GB"/>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2328368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t>[KRISTIAN]</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353243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a:t>[KRISTIAN]</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a:p>
        </p:txBody>
      </p:sp>
    </p:spTree>
    <p:extLst>
      <p:ext uri="{BB962C8B-B14F-4D97-AF65-F5344CB8AC3E}">
        <p14:creationId xmlns:p14="http://schemas.microsoft.com/office/powerpoint/2010/main" val="2406639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3686623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err="1"/>
              <a:t>var</a:t>
            </a:r>
            <a:r>
              <a:rPr lang="en-US"/>
              <a:t> </a:t>
            </a:r>
            <a:r>
              <a:rPr lang="en-US" err="1"/>
              <a:t>arcadeFields</a:t>
            </a:r>
            <a:r>
              <a:rPr lang="en-US"/>
              <a:t> = </a:t>
            </a:r>
            <a:r>
              <a:rPr lang="en-US" err="1"/>
              <a:t>fields.map</a:t>
            </a:r>
            <a:r>
              <a:rPr lang="en-US"/>
              <a:t>( f =&gt; `$feature.${f}` ).reduce( (</a:t>
            </a:r>
            <a:r>
              <a:rPr lang="en-US" err="1"/>
              <a:t>a,c,i</a:t>
            </a:r>
            <a:r>
              <a:rPr lang="en-US"/>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4167201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157840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Arcade is absolutely not a Full programming language or a Scripting language. It is never intended to replace languages like python or </a:t>
            </a:r>
            <a:r>
              <a:rPr lang="en-GB" err="1"/>
              <a:t>javascript</a:t>
            </a:r>
            <a:r>
              <a:rPr lang="en-GB"/>
              <a:t>. </a:t>
            </a:r>
          </a:p>
          <a:p>
            <a:r>
              <a:rPr lang="en-GB"/>
              <a:t>It</a:t>
            </a:r>
            <a:r>
              <a:rPr lang="en-GB" baseline="0"/>
              <a:t> is just an expression language whose</a:t>
            </a:r>
            <a:r>
              <a:rPr lang="en-GB"/>
              <a:t> goal is to be simple, secure, lightweight and portable.</a:t>
            </a:r>
          </a:p>
          <a:p>
            <a:r>
              <a:rPr lang="en-GB"/>
              <a:t>You can think of Arcade as a parallel to cell calculation in an Excel spreadsheet. that cell calculation is an extra bit of capability that an Excel spreadsheet has. </a:t>
            </a:r>
          </a:p>
          <a:p>
            <a:r>
              <a:rPr lang="en-GB"/>
              <a:t>In the same way, you can use arcade in your maps to give that little bit of added functionality. </a:t>
            </a:r>
          </a:p>
          <a:p>
            <a:r>
              <a:rPr lang="en-GB"/>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a:p>
        </p:txBody>
      </p:sp>
    </p:spTree>
    <p:extLst>
      <p:ext uri="{BB962C8B-B14F-4D97-AF65-F5344CB8AC3E}">
        <p14:creationId xmlns:p14="http://schemas.microsoft.com/office/powerpoint/2010/main" val="3652773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30</a:t>
            </a:fld>
            <a:endParaRPr lang="en-US"/>
          </a:p>
        </p:txBody>
      </p:sp>
    </p:spTree>
    <p:extLst>
      <p:ext uri="{BB962C8B-B14F-4D97-AF65-F5344CB8AC3E}">
        <p14:creationId xmlns:p14="http://schemas.microsoft.com/office/powerpoint/2010/main" val="2562789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b="0"/>
              <a:t>We want to added more functions, to make Arcade more powerful</a:t>
            </a:r>
          </a:p>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848043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3436700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386745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1892700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369129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these are the goals that have driven the Arcade development today and will drive the future development. </a:t>
            </a:r>
          </a:p>
          <a:p>
            <a:r>
              <a:rPr lang="en-US"/>
              <a:t>The most important goal is that we want it to be portable. Write your logic once and run it in Pro or in a browser or in a mobile device. </a:t>
            </a:r>
          </a:p>
          <a:p>
            <a:r>
              <a:rPr lang="en-US"/>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a:t>Another primary goal is that we want it to lightweight. A really small language that can be quickly downloaded to the client and executed really fast. </a:t>
            </a:r>
          </a:p>
          <a:p>
            <a:r>
              <a:rPr lang="en-US"/>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a:p>
        </p:txBody>
      </p:sp>
    </p:spTree>
    <p:extLst>
      <p:ext uri="{BB962C8B-B14F-4D97-AF65-F5344CB8AC3E}">
        <p14:creationId xmlns:p14="http://schemas.microsoft.com/office/powerpoint/2010/main" val="2553614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Now let us take a look at a very simple use case. When you look at this test app, on your first glance, it is not very clear what all these random values are. These are actually air temperatures at various locations. </a:t>
            </a:r>
          </a:p>
          <a:p>
            <a:r>
              <a:rPr lang="en-GB" baseline="0"/>
              <a:t>This data is retrieved from this weather stations service. We are using the TEMP field values as the labels in our map. So here the data you have is a little different than what you intend to use in you map. </a:t>
            </a:r>
          </a:p>
          <a:p>
            <a:r>
              <a:rPr lang="en-GB" baseline="0"/>
              <a:t>Now to make this map more readable we can use arcade to round these values and append the Fahrenheit unit at the end of the string. </a:t>
            </a:r>
          </a:p>
          <a:p>
            <a:r>
              <a:rPr lang="en-GB" baseline="0"/>
              <a:t>[In the code] Now I disable this </a:t>
            </a:r>
            <a:r>
              <a:rPr lang="en-GB" baseline="0" err="1"/>
              <a:t>labelExpression</a:t>
            </a:r>
            <a:r>
              <a:rPr lang="en-GB" baseline="0"/>
              <a:t> and use arcade expression in </a:t>
            </a:r>
            <a:r>
              <a:rPr lang="en-GB" baseline="0" err="1"/>
              <a:t>labelExpressionInfo</a:t>
            </a:r>
            <a:r>
              <a:rPr lang="en-GB" baseline="0"/>
              <a:t>. The $feature is a global variable in arcade that can be used to access the fields of a feature in a given layer. Round is arcade method to round a given value just like </a:t>
            </a:r>
            <a:r>
              <a:rPr lang="en-GB" baseline="0" err="1"/>
              <a:t>Math.round</a:t>
            </a:r>
            <a:r>
              <a:rPr lang="en-GB" baseline="0"/>
              <a:t> in </a:t>
            </a:r>
            <a:r>
              <a:rPr lang="en-GB" baseline="0" err="1"/>
              <a:t>javascript</a:t>
            </a:r>
            <a:r>
              <a:rPr lang="en-GB" baseline="0"/>
              <a:t>. And just like JavaScript string concatenation, you can append the unit to the output value. Now the map is more clearer that we are seeing map with temperature values. </a:t>
            </a:r>
          </a:p>
          <a:p>
            <a:r>
              <a:rPr lang="en-GB" baseline="0"/>
              <a:t>Now in certain parts of the world you might want to view the temperature in Celsius rather than in Fahrenheit. Now again, Arcade can be used to convert the values from Fahrenheit to Celsius and append the unit at the end of the string. </a:t>
            </a:r>
          </a:p>
          <a:p>
            <a:r>
              <a:rPr lang="en-GB" baseline="0"/>
              <a:t>[In the code] So here, </a:t>
            </a:r>
            <a:r>
              <a:rPr lang="en-GB" baseline="0" err="1"/>
              <a:t>i</a:t>
            </a:r>
            <a:r>
              <a:rPr lang="en-GB" baseline="0"/>
              <a:t> have already applied the conversion formula to convert field values in Fahrenheit to Celsius. Now this extra bit of logic or capability has made your map more dynamic.</a:t>
            </a:r>
            <a:endParaRPr lang="en-GB"/>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a:p>
        </p:txBody>
      </p:sp>
    </p:spTree>
    <p:extLst>
      <p:ext uri="{BB962C8B-B14F-4D97-AF65-F5344CB8AC3E}">
        <p14:creationId xmlns:p14="http://schemas.microsoft.com/office/powerpoint/2010/main" val="2345339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ArcGIS platform, you create maps for solving a lot of different business problems with a lot of different visualizations. </a:t>
            </a:r>
          </a:p>
          <a:p>
            <a:r>
              <a:rPr lang="en-US"/>
              <a:t>And you might to want to share those maps with communities of users or public. </a:t>
            </a:r>
          </a:p>
          <a:p>
            <a:r>
              <a:rPr lang="en-US"/>
              <a:t>And when you share a map, it can be shared in different kinds of applications and devices. </a:t>
            </a:r>
          </a:p>
          <a:p>
            <a:r>
              <a:rPr lang="en-US"/>
              <a:t>And you might be using it in a desktop application like ArcGIS pro, or in a Website that uses JS API or in an runtime application like the  collector. So however you write your logic, we got to find a way to run it in different environments. </a:t>
            </a:r>
          </a:p>
          <a:p>
            <a:r>
              <a:rPr lang="en-US"/>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a:p>
        </p:txBody>
      </p:sp>
    </p:spTree>
    <p:extLst>
      <p:ext uri="{BB962C8B-B14F-4D97-AF65-F5344CB8AC3E}">
        <p14:creationId xmlns:p14="http://schemas.microsoft.com/office/powerpoint/2010/main" val="356601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So for Mobile apps, the size of the executable is critical. </a:t>
            </a:r>
          </a:p>
          <a:p>
            <a:r>
              <a:rPr lang="en-US"/>
              <a:t>And the traditional scripting languages like python or JavaScript need huge engines to run the scripts. </a:t>
            </a:r>
          </a:p>
          <a:p>
            <a:r>
              <a:rPr lang="en-US"/>
              <a:t>So having a full scripting engine in your app adds a significant size to download. </a:t>
            </a:r>
          </a:p>
          <a:p>
            <a:r>
              <a:rPr lang="en-US"/>
              <a:t>Also the languages like python or JavaScript can do i/o operations like, they can access files, they can delete files and do many unauthorized actions. And that introduces security vulnerabilities. </a:t>
            </a:r>
          </a:p>
          <a:p>
            <a:r>
              <a:rPr lang="en-US"/>
              <a:t>Coming to the web, you don't want to run any arbitrary JavaScript in your application as it might introduce security vulnerabilities and  things like cross site scripting attacks. </a:t>
            </a:r>
          </a:p>
          <a:p>
            <a:r>
              <a:rPr lang="en-US"/>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a:p>
        </p:txBody>
      </p:sp>
    </p:spTree>
    <p:extLst>
      <p:ext uri="{BB962C8B-B14F-4D97-AF65-F5344CB8AC3E}">
        <p14:creationId xmlns:p14="http://schemas.microsoft.com/office/powerpoint/2010/main" val="342065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Kristian! Next, let’s do a quick language overview for those of you who are new to using Arcade.</a:t>
            </a:r>
          </a:p>
        </p:txBody>
      </p:sp>
      <p:sp>
        <p:nvSpPr>
          <p:cNvPr id="4" name="Slide Number Placeholder 3"/>
          <p:cNvSpPr>
            <a:spLocks noGrp="1"/>
          </p:cNvSpPr>
          <p:nvPr>
            <p:ph type="sldNum" sz="quarter" idx="5"/>
          </p:nvPr>
        </p:nvSpPr>
        <p:spPr/>
        <p:txBody>
          <a:bodyPr/>
          <a:lstStyle/>
          <a:p>
            <a:fld id="{3E7143C0-4F23-B545-9533-520B5A87CA1E}" type="slidenum">
              <a:rPr lang="en-US" smtClean="0"/>
              <a:pPr/>
              <a:t>8</a:t>
            </a:fld>
            <a:endParaRPr lang="en-US"/>
          </a:p>
        </p:txBody>
      </p:sp>
    </p:spTree>
    <p:extLst>
      <p:ext uri="{BB962C8B-B14F-4D97-AF65-F5344CB8AC3E}">
        <p14:creationId xmlns:p14="http://schemas.microsoft.com/office/powerpoint/2010/main" val="138454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some basic features about the language</a:t>
            </a:r>
          </a:p>
          <a:p>
            <a:endParaRPr lang="en-US" dirty="0"/>
          </a:p>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rendering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GB" baseline="0" dirty="0"/>
          </a:p>
          <a:p>
            <a:r>
              <a:rPr lang="en-GB" baseline="0" dirty="0"/>
              <a:t>Now, let’s take a look at the Arcade documentation and guide pages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a:p>
        </p:txBody>
      </p:sp>
    </p:spTree>
    <p:extLst>
      <p:ext uri="{BB962C8B-B14F-4D97-AF65-F5344CB8AC3E}">
        <p14:creationId xmlns:p14="http://schemas.microsoft.com/office/powerpoint/2010/main" val="2969416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0" i="0" baseline="0">
                <a:solidFill>
                  <a:schemeClr val="tx1"/>
                </a:solidFill>
              </a:defRPr>
            </a:lvl1pPr>
          </a:lstStyle>
          <a:p>
            <a:r>
              <a:rPr lang="en-US"/>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0" i="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venir Next" panose="020B0503020202020204" pitchFamily="34" charset="0"/>
                <a:ea typeface="+mj-ea"/>
                <a:cs typeface="Arial"/>
              </a:defRPr>
            </a:lvl1pPr>
          </a:lstStyle>
          <a:p>
            <a:r>
              <a:rPr kumimoji="0" lang="en-US"/>
              <a:t>Click to Edit </a:t>
            </a:r>
            <a:br>
              <a:rPr kumimoji="0" lang="en-US"/>
            </a:br>
            <a:r>
              <a:rPr kumimoji="0" lang="en-US"/>
              <a:t>Demo Title</a:t>
            </a:r>
            <a:endParaRPr lang="en-US"/>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3/24/21</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solidFill>
                  <a:schemeClr val="tx1"/>
                </a:solidFill>
              </a:defRPr>
            </a:lvl1pPr>
          </a:lstStyle>
          <a:p>
            <a:r>
              <a:rPr lang="en-US"/>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3/24/21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0" i="0" baseline="0">
                <a:solidFill>
                  <a:schemeClr val="tx1"/>
                </a:solidFill>
              </a:defRPr>
            </a:lvl1pPr>
          </a:lstStyle>
          <a:p>
            <a:r>
              <a:rPr lang="en-US"/>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0" i="0" baseline="0" smtClean="0">
                <a:solidFill>
                  <a:schemeClr val="tx1">
                    <a:lumMod val="50000"/>
                    <a:lumOff val="5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i="0" baseline="0">
                <a:solidFill>
                  <a:schemeClr val="tx1"/>
                </a:solidFill>
              </a:defRPr>
            </a:lvl1pPr>
          </a:lstStyle>
          <a:p>
            <a:r>
              <a:rPr lang="en-US"/>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i="0" baseline="0" smtClean="0">
                <a:solidFill>
                  <a:schemeClr val="accent4">
                    <a:lumMod val="40000"/>
                    <a:lumOff val="60000"/>
                  </a:schemeClr>
                </a:solidFill>
                <a:latin typeface="Avenir Next" panose="020B0503020202020204" pitchFamily="34" charset="0"/>
                <a:ea typeface="+mj-ea"/>
              </a:defRPr>
            </a:lvl1pPr>
            <a:lvl2pPr>
              <a:defRPr lang="en-US" smtClean="0"/>
            </a:lvl2pPr>
            <a:lvl3pPr>
              <a:defRPr lang="en-US" smtClean="0"/>
            </a:lvl3pPr>
            <a:lvl4pPr>
              <a:defRPr lang="en-US" smtClean="0"/>
            </a:lvl4pPr>
            <a:lvl5pPr>
              <a:defRPr lang="en-US"/>
            </a:lvl5pPr>
          </a:lstStyle>
          <a:p>
            <a:pPr lvl="0">
              <a:spcBef>
                <a:spcPct val="0"/>
              </a:spcBef>
            </a:pPr>
            <a:r>
              <a:rPr lang="en-US"/>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b="0" i="0"/>
            </a:lvl1pPr>
          </a:lstStyle>
          <a:p>
            <a:r>
              <a:rPr lang="en-US"/>
              <a:t>Click to Edit Master Title Style</a:t>
            </a:r>
          </a:p>
        </p:txBody>
      </p:sp>
      <p:sp>
        <p:nvSpPr>
          <p:cNvPr id="5" name="Content Placeholder 4"/>
          <p:cNvSpPr>
            <a:spLocks noGrp="1"/>
          </p:cNvSpPr>
          <p:nvPr>
            <p:ph sz="quarter" idx="10"/>
          </p:nvPr>
        </p:nvSpPr>
        <p:spPr>
          <a:xfrm>
            <a:off x="914400" y="1828800"/>
            <a:ext cx="10369296" cy="3429000"/>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0" i="0" kern="1200" spc="0" dirty="0" smtClean="0">
                <a:solidFill>
                  <a:schemeClr val="tx1"/>
                </a:solidFill>
                <a:latin typeface="Avenir Next" panose="020B0503020202020204" pitchFamily="34" charset="0"/>
                <a:ea typeface="+mj-ea"/>
                <a:cs typeface="Arial"/>
              </a:defRPr>
            </a:lvl1pPr>
          </a:lstStyle>
          <a:p>
            <a:r>
              <a:rPr lang="en-US"/>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b="0" i="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a:t>Click to Edit Subtitle (optional)</a:t>
            </a:r>
          </a:p>
        </p:txBody>
      </p:sp>
      <p:sp>
        <p:nvSpPr>
          <p:cNvPr id="11" name="Content Placeholder 10"/>
          <p:cNvSpPr>
            <a:spLocks noGrp="1"/>
          </p:cNvSpPr>
          <p:nvPr>
            <p:ph sz="quarter" idx="12"/>
          </p:nvPr>
        </p:nvSpPr>
        <p:spPr>
          <a:xfrm>
            <a:off x="914400" y="1828804"/>
            <a:ext cx="10369296" cy="3427413"/>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b="0" i="0" dirty="0"/>
            </a:lvl1pPr>
          </a:lstStyle>
          <a:p>
            <a:pPr lvl="0"/>
            <a:r>
              <a:rPr lang="en-US"/>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b="0" i="0"/>
            </a:lvl1pPr>
            <a:lvl2pPr>
              <a:lnSpc>
                <a:spcPct val="100000"/>
              </a:lnSpc>
              <a:defRPr sz="1800" b="0" i="0"/>
            </a:lvl2pPr>
            <a:lvl3pPr>
              <a:lnSpc>
                <a:spcPct val="100000"/>
              </a:lnSpc>
              <a:defRPr sz="1600" b="0" i="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Next" panose="020B0503020202020204" pitchFamily="34" charset="0"/>
                <a:ea typeface="+mn-ea"/>
                <a:cs typeface="Arial"/>
              </a:defRPr>
            </a:lvl1pPr>
          </a:lstStyle>
          <a:p>
            <a:pPr lvl="0"/>
            <a:r>
              <a:rPr lang="en-US"/>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3/24/21</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b="0" i="0"/>
            </a:lvl1pPr>
          </a:lstStyle>
          <a:p>
            <a:r>
              <a:rPr lang="en-US"/>
              <a:t>Click to Edit Master Title Style</a:t>
            </a:r>
          </a:p>
        </p:txBody>
      </p:sp>
      <p:sp>
        <p:nvSpPr>
          <p:cNvPr id="9" name="Content Placeholder 21"/>
          <p:cNvSpPr>
            <a:spLocks noGrp="1"/>
          </p:cNvSpPr>
          <p:nvPr>
            <p:ph sz="quarter" idx="18"/>
          </p:nvPr>
        </p:nvSpPr>
        <p:spPr>
          <a:xfrm>
            <a:off x="914400" y="1828800"/>
            <a:ext cx="10369296" cy="3429000"/>
          </a:xfrm>
        </p:spPr>
        <p:txBody>
          <a:bodyPr/>
          <a:lstStyle>
            <a:lvl1pPr>
              <a:defRPr b="0" i="0"/>
            </a:lvl1pPr>
            <a:lvl2pPr>
              <a:defRPr b="0" i="0"/>
            </a:lvl2pPr>
            <a:lvl3pPr>
              <a:defRPr b="0" i="0"/>
            </a:lvl3p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a:latin typeface="Avenir Next" panose="020B0503020202020204" pitchFamily="34" charset="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i="0" kern="1200" dirty="0" smtClean="0">
                <a:solidFill>
                  <a:srgbClr val="94E6FF"/>
                </a:solidFill>
                <a:latin typeface="Avenir Next" panose="020B0503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0"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0" i="0">
              <a:latin typeface="Avenir Next" panose="020B0503020202020204" pitchFamily="34" charset="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3/24/21</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3/24/21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b="0" i="0"/>
            </a:lvl1pPr>
          </a:lstStyle>
          <a:p>
            <a:r>
              <a:rPr lang="en-US"/>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3/24/21</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3/24/21</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0" i="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i="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venir Next" panose="020B0503020202020204" pitchFamily="34" charset="0"/>
                <a:ea typeface="+mj-ea"/>
                <a:cs typeface="Arial"/>
              </a:defRPr>
            </a:lvl1pPr>
          </a:lstStyle>
          <a:p>
            <a:r>
              <a:rPr kumimoji="0" lang="en-US"/>
              <a:t>Click to Edit Section Title</a:t>
            </a:r>
            <a:endParaRPr lang="en-US"/>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3/24/21</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9CE7E69C-4D79-BB49-9350-1FEE210EB4F7}" type="datetime1">
              <a:rPr lang="en-US" smtClean="0"/>
              <a:pPr/>
              <a:t>3/24/21</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b="0" i="0">
                <a:solidFill>
                  <a:schemeClr val="tx1">
                    <a:tint val="75000"/>
                  </a:schemeClr>
                </a:solidFill>
                <a:latin typeface="Avenir Next" panose="020B0503020202020204" pitchFamily="34" charset="0"/>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b="0" i="0">
                <a:solidFill>
                  <a:schemeClr val="tx1">
                    <a:tint val="75000"/>
                  </a:schemeClr>
                </a:solidFill>
                <a:latin typeface="Avenir Next" panose="020B0503020202020204" pitchFamily="34" charset="0"/>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0" i="0" kern="1200">
          <a:solidFill>
            <a:schemeClr val="tx1"/>
          </a:solidFill>
          <a:latin typeface="Avenir Next" panose="020B0503020202020204" pitchFamily="34" charset="0"/>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0" i="0" kern="1200">
          <a:solidFill>
            <a:schemeClr val="tx1"/>
          </a:solidFill>
          <a:latin typeface="Avenir Next" panose="020B0503020202020204" pitchFamily="34" charset="0"/>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Next" panose="020B0503020202020204" pitchFamily="34" charset="0"/>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Next" panose="020B0503020202020204" pitchFamily="34" charset="0"/>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developers.arcgis.com/arcade/guide/types/#feature"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30.png"/><Relationship Id="rId2" Type="http://schemas.openxmlformats.org/officeDocument/2006/relationships/notesSlide" Target="../notesSlides/notesSlide26.xml"/><Relationship Id="rId16"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9.png"/><Relationship Id="rId5" Type="http://schemas.openxmlformats.org/officeDocument/2006/relationships/image" Target="../media/image22.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2.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1.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2.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hyperlink" Target="https://www.esri.com/arcgis-blog/?s=#&amp;tag=arcade-expressions" TargetMode="External"/><Relationship Id="rId3" Type="http://schemas.openxmlformats.org/officeDocument/2006/relationships/image" Target="../media/image11.png"/><Relationship Id="rId7" Type="http://schemas.openxmlformats.org/officeDocument/2006/relationships/hyperlink" Target="https://developers.arcgis.com/javascript/latest/guide/arcade/index.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evelopers.arcgis.com/arcade/playground/" TargetMode="External"/><Relationship Id="rId5" Type="http://schemas.openxmlformats.org/officeDocument/2006/relationships/hyperlink" Target="https://developers.arcgis.com/arcade" TargetMode="External"/><Relationship Id="rId4" Type="http://schemas.openxmlformats.org/officeDocument/2006/relationships/image" Target="../media/image12.png"/><Relationship Id="rId9" Type="http://schemas.openxmlformats.org/officeDocument/2006/relationships/hyperlink" Target="https://github.com/Esri/arcade-expressions/"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12"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18.png"/><Relationship Id="rId5" Type="http://schemas.openxmlformats.org/officeDocument/2006/relationships/diagramData" Target="../diagrams/data2.xml"/><Relationship Id="rId10" Type="http://schemas.openxmlformats.org/officeDocument/2006/relationships/image" Target="../media/image17.png"/><Relationship Id="rId4" Type="http://schemas.openxmlformats.org/officeDocument/2006/relationships/image" Target="../media/image12.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D9E6D7-1E7E-314C-8AA9-3F4E883E6E94}"/>
              </a:ext>
            </a:extLst>
          </p:cNvPr>
          <p:cNvGrpSpPr/>
          <p:nvPr/>
        </p:nvGrpSpPr>
        <p:grpSpPr>
          <a:xfrm>
            <a:off x="0" y="0"/>
            <a:ext cx="12192000" cy="6858000"/>
            <a:chOff x="0" y="0"/>
            <a:chExt cx="12192000" cy="6858000"/>
          </a:xfrm>
        </p:grpSpPr>
        <p:grpSp>
          <p:nvGrpSpPr>
            <p:cNvPr id="4" name="Group 3">
              <a:extLst>
                <a:ext uri="{FF2B5EF4-FFF2-40B4-BE49-F238E27FC236}">
                  <a16:creationId xmlns:a16="http://schemas.microsoft.com/office/drawing/2014/main" id="{A5870E6F-1C36-DB43-B439-1C5623C6F7CA}"/>
                </a:ext>
              </a:extLst>
            </p:cNvPr>
            <p:cNvGrpSpPr/>
            <p:nvPr/>
          </p:nvGrpSpPr>
          <p:grpSpPr>
            <a:xfrm>
              <a:off x="0" y="0"/>
              <a:ext cx="12192000" cy="6858000"/>
              <a:chOff x="0" y="0"/>
              <a:chExt cx="12192000" cy="6858000"/>
            </a:xfrm>
          </p:grpSpPr>
          <p:sp>
            <p:nvSpPr>
              <p:cNvPr id="13" name="gradient background1">
                <a:extLst>
                  <a:ext uri="{FF2B5EF4-FFF2-40B4-BE49-F238E27FC236}">
                    <a16:creationId xmlns:a16="http://schemas.microsoft.com/office/drawing/2014/main" id="{ED48A2D6-7C7F-054D-99D2-595F565DC78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 name="gradient background1">
                <a:extLst>
                  <a:ext uri="{FF2B5EF4-FFF2-40B4-BE49-F238E27FC236}">
                    <a16:creationId xmlns:a16="http://schemas.microsoft.com/office/drawing/2014/main" id="{322F969B-9619-D24A-B5D0-0A84521B78B3}"/>
                  </a:ext>
                </a:extLst>
              </p:cNvPr>
              <p:cNvSpPr/>
              <p:nvPr/>
            </p:nvSpPr>
            <p:spPr bwMode="auto">
              <a:xfrm>
                <a:off x="0" y="0"/>
                <a:ext cx="12192000" cy="6858000"/>
              </a:xfrm>
              <a:prstGeom prst="rect">
                <a:avLst/>
              </a:prstGeom>
              <a:gradFill flip="none" rotWithShape="1">
                <a:gsLst>
                  <a:gs pos="0">
                    <a:srgbClr val="00F7BD"/>
                  </a:gs>
                  <a:gs pos="71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 name="Group 2">
              <a:extLst>
                <a:ext uri="{FF2B5EF4-FFF2-40B4-BE49-F238E27FC236}">
                  <a16:creationId xmlns:a16="http://schemas.microsoft.com/office/drawing/2014/main" id="{54466C6B-A103-0646-ABFA-54B87DB55CA4}"/>
                </a:ext>
              </a:extLst>
            </p:cNvPr>
            <p:cNvGrpSpPr/>
            <p:nvPr/>
          </p:nvGrpSpPr>
          <p:grpSpPr>
            <a:xfrm>
              <a:off x="0" y="4265271"/>
              <a:ext cx="12192000" cy="2592729"/>
              <a:chOff x="0" y="4265271"/>
              <a:chExt cx="12192000" cy="2592729"/>
            </a:xfrm>
          </p:grpSpPr>
          <p:pic>
            <p:nvPicPr>
              <p:cNvPr id="40" name="Picture 39">
                <a:extLst>
                  <a:ext uri="{FF2B5EF4-FFF2-40B4-BE49-F238E27FC236}">
                    <a16:creationId xmlns:a16="http://schemas.microsoft.com/office/drawing/2014/main" id="{7BD64067-4C8A-1844-B48E-4E4D65E2A1F3}"/>
                  </a:ext>
                </a:extLst>
              </p:cNvPr>
              <p:cNvPicPr>
                <a:picLocks noChangeAspect="1"/>
              </p:cNvPicPr>
              <p:nvPr/>
            </p:nvPicPr>
            <p:blipFill rotWithShape="1">
              <a:blip r:embed="rId3" cstate="screen">
                <a:alphaModFix amt="70000"/>
                <a:extLst>
                  <a:ext uri="{28A0092B-C50C-407E-A947-70E740481C1C}">
                    <a14:useLocalDpi xmlns:a14="http://schemas.microsoft.com/office/drawing/2010/main"/>
                  </a:ext>
                </a:extLst>
              </a:blip>
              <a:srcRect/>
              <a:stretch/>
            </p:blipFill>
            <p:spPr>
              <a:xfrm>
                <a:off x="0" y="4694677"/>
                <a:ext cx="4657343" cy="2163323"/>
              </a:xfrm>
              <a:prstGeom prst="rect">
                <a:avLst/>
              </a:prstGeom>
            </p:spPr>
          </p:pic>
          <p:pic>
            <p:nvPicPr>
              <p:cNvPr id="19" name="Picture 18">
                <a:extLst>
                  <a:ext uri="{FF2B5EF4-FFF2-40B4-BE49-F238E27FC236}">
                    <a16:creationId xmlns:a16="http://schemas.microsoft.com/office/drawing/2014/main" id="{81A6D62D-9B71-694C-A2C0-8D6C78D77E4B}"/>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5722227" y="4980117"/>
                <a:ext cx="6469773" cy="1877883"/>
              </a:xfrm>
              <a:prstGeom prst="rect">
                <a:avLst/>
              </a:prstGeom>
            </p:spPr>
          </p:pic>
          <p:pic>
            <p:nvPicPr>
              <p:cNvPr id="63" name="Picture 62">
                <a:extLst>
                  <a:ext uri="{FF2B5EF4-FFF2-40B4-BE49-F238E27FC236}">
                    <a16:creationId xmlns:a16="http://schemas.microsoft.com/office/drawing/2014/main" id="{26A0E21C-7890-8A46-9E03-3A2CA74BBDC4}"/>
                  </a:ext>
                </a:extLst>
              </p:cNvPr>
              <p:cNvPicPr>
                <a:picLocks noChangeAspect="1"/>
              </p:cNvPicPr>
              <p:nvPr/>
            </p:nvPicPr>
            <p:blipFill rotWithShape="1">
              <a:blip r:embed="rId5" cstate="screen">
                <a:alphaModFix amt="80000"/>
                <a:extLst>
                  <a:ext uri="{28A0092B-C50C-407E-A947-70E740481C1C}">
                    <a14:useLocalDpi xmlns:a14="http://schemas.microsoft.com/office/drawing/2010/main"/>
                  </a:ext>
                </a:extLst>
              </a:blip>
              <a:srcRect/>
              <a:stretch/>
            </p:blipFill>
            <p:spPr>
              <a:xfrm>
                <a:off x="896112" y="5203135"/>
                <a:ext cx="7333488" cy="1654865"/>
              </a:xfrm>
              <a:prstGeom prst="rect">
                <a:avLst/>
              </a:prstGeom>
            </p:spPr>
          </p:pic>
          <p:pic>
            <p:nvPicPr>
              <p:cNvPr id="6" name="Picture 5">
                <a:extLst>
                  <a:ext uri="{FF2B5EF4-FFF2-40B4-BE49-F238E27FC236}">
                    <a16:creationId xmlns:a16="http://schemas.microsoft.com/office/drawing/2014/main" id="{C93CFE6A-35A3-2943-BCC2-AB0307436FF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4265271"/>
                <a:ext cx="3530544" cy="2592729"/>
              </a:xfrm>
              <a:prstGeom prst="rect">
                <a:avLst/>
              </a:prstGeom>
            </p:spPr>
          </p:pic>
          <p:pic>
            <p:nvPicPr>
              <p:cNvPr id="8" name="Picture 7">
                <a:extLst>
                  <a:ext uri="{FF2B5EF4-FFF2-40B4-BE49-F238E27FC236}">
                    <a16:creationId xmlns:a16="http://schemas.microsoft.com/office/drawing/2014/main" id="{FF9C64E2-6AC2-8D4F-8F95-2D77C90A7038}"/>
                  </a:ext>
                </a:extLst>
              </p:cNvPr>
              <p:cNvPicPr>
                <a:picLocks noChangeAspect="1"/>
              </p:cNvPicPr>
              <p:nvPr/>
            </p:nvPicPr>
            <p:blipFill rotWithShape="1">
              <a:blip r:embed="rId7" cstate="screen">
                <a:alphaModFix amt="70000"/>
                <a:extLst>
                  <a:ext uri="{28A0092B-C50C-407E-A947-70E740481C1C}">
                    <a14:useLocalDpi xmlns:a14="http://schemas.microsoft.com/office/drawing/2010/main"/>
                  </a:ext>
                </a:extLst>
              </a:blip>
              <a:srcRect/>
              <a:stretch/>
            </p:blipFill>
            <p:spPr>
              <a:xfrm>
                <a:off x="9993961" y="4473144"/>
                <a:ext cx="2198039" cy="2384856"/>
              </a:xfrm>
              <a:prstGeom prst="rect">
                <a:avLst/>
              </a:prstGeom>
            </p:spPr>
          </p:pic>
          <p:pic>
            <p:nvPicPr>
              <p:cNvPr id="12" name="Picture 11">
                <a:extLst>
                  <a:ext uri="{FF2B5EF4-FFF2-40B4-BE49-F238E27FC236}">
                    <a16:creationId xmlns:a16="http://schemas.microsoft.com/office/drawing/2014/main" id="{1C5571E3-6680-044F-8CF9-FC165A541D2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21587" y="5612781"/>
                <a:ext cx="3470413" cy="1245219"/>
              </a:xfrm>
              <a:prstGeom prst="rect">
                <a:avLst/>
              </a:prstGeom>
            </p:spPr>
          </p:pic>
        </p:grpSp>
      </p:grpSp>
      <p:pic>
        <p:nvPicPr>
          <p:cNvPr id="14" name="Picture 13">
            <a:extLst>
              <a:ext uri="{FF2B5EF4-FFF2-40B4-BE49-F238E27FC236}">
                <a16:creationId xmlns:a16="http://schemas.microsoft.com/office/drawing/2014/main" id="{EE467901-ABD8-F549-AEB9-CC1EDE12197F}"/>
              </a:ext>
            </a:extLst>
          </p:cNvPr>
          <p:cNvPicPr>
            <a:picLocks noChangeAspect="1"/>
          </p:cNvPicPr>
          <p:nvPr/>
        </p:nvPicPr>
        <p:blipFill rotWithShape="1">
          <a:blip r:embed="rId9" cstate="screen">
            <a:alphaModFix amt="60000"/>
            <a:extLst>
              <a:ext uri="{28A0092B-C50C-407E-A947-70E740481C1C}">
                <a14:useLocalDpi xmlns:a14="http://schemas.microsoft.com/office/drawing/2010/main"/>
              </a:ext>
            </a:extLst>
          </a:blip>
          <a:srcRect/>
          <a:stretch/>
        </p:blipFill>
        <p:spPr>
          <a:xfrm>
            <a:off x="896798" y="668579"/>
            <a:ext cx="1190625" cy="473786"/>
          </a:xfrm>
          <a:prstGeom prst="rect">
            <a:avLst/>
          </a:prstGeom>
        </p:spPr>
      </p:pic>
      <p:sp>
        <p:nvSpPr>
          <p:cNvPr id="61" name="Subtitle 60">
            <a:extLst>
              <a:ext uri="{FF2B5EF4-FFF2-40B4-BE49-F238E27FC236}">
                <a16:creationId xmlns:a16="http://schemas.microsoft.com/office/drawing/2014/main" id="{D3140B26-EF4F-9140-861F-74099371C76F}"/>
              </a:ext>
            </a:extLst>
          </p:cNvPr>
          <p:cNvSpPr>
            <a:spLocks noGrp="1"/>
          </p:cNvSpPr>
          <p:nvPr>
            <p:ph type="subTitle" idx="1"/>
          </p:nvPr>
        </p:nvSpPr>
        <p:spPr>
          <a:xfrm>
            <a:off x="1337821" y="3036666"/>
            <a:ext cx="8534401" cy="659713"/>
          </a:xfrm>
        </p:spPr>
        <p:txBody>
          <a:bodyPr/>
          <a:lstStyle/>
          <a:p>
            <a:pPr algn="l"/>
            <a:r>
              <a:rPr lang="en-US">
                <a:solidFill>
                  <a:srgbClr val="1EF1BA"/>
                </a:solidFill>
              </a:rPr>
              <a:t>Kristian </a:t>
            </a:r>
            <a:r>
              <a:rPr lang="en-US" err="1">
                <a:solidFill>
                  <a:srgbClr val="1EF1BA"/>
                </a:solidFill>
              </a:rPr>
              <a:t>Ekenes</a:t>
            </a:r>
            <a:r>
              <a:rPr lang="en-US">
                <a:solidFill>
                  <a:srgbClr val="1EF1BA"/>
                </a:solidFill>
              </a:rPr>
              <a:t>, Anne Fitz</a:t>
            </a:r>
          </a:p>
        </p:txBody>
      </p:sp>
      <p:sp>
        <p:nvSpPr>
          <p:cNvPr id="2" name="Title 1">
            <a:extLst>
              <a:ext uri="{FF2B5EF4-FFF2-40B4-BE49-F238E27FC236}">
                <a16:creationId xmlns:a16="http://schemas.microsoft.com/office/drawing/2014/main" id="{891519FC-7D8D-8945-8148-8F965EFCAFFA}"/>
              </a:ext>
            </a:extLst>
          </p:cNvPr>
          <p:cNvSpPr>
            <a:spLocks noGrp="1"/>
          </p:cNvSpPr>
          <p:nvPr>
            <p:ph type="ctrTitle"/>
          </p:nvPr>
        </p:nvSpPr>
        <p:spPr>
          <a:xfrm>
            <a:off x="1337821" y="2014509"/>
            <a:ext cx="8525773" cy="914400"/>
          </a:xfrm>
        </p:spPr>
        <p:txBody>
          <a:bodyPr/>
          <a:lstStyle/>
          <a:p>
            <a:pPr algn="l"/>
            <a:r>
              <a:rPr lang="en-US" sz="3600"/>
              <a:t>ArcGIS API for JavaScript: Using Arcade with your apps</a:t>
            </a:r>
          </a:p>
        </p:txBody>
      </p:sp>
      <p:sp>
        <p:nvSpPr>
          <p:cNvPr id="10" name="EPC 2020">
            <a:extLst>
              <a:ext uri="{FF2B5EF4-FFF2-40B4-BE49-F238E27FC236}">
                <a16:creationId xmlns:a16="http://schemas.microsoft.com/office/drawing/2014/main" id="{1AEA1F3A-D253-E142-B8A1-AEEFA33C3F6B}"/>
              </a:ext>
            </a:extLst>
          </p:cNvPr>
          <p:cNvSpPr txBox="1">
            <a:spLocks/>
          </p:cNvSpPr>
          <p:nvPr/>
        </p:nvSpPr>
        <p:spPr bwMode="white">
          <a:xfrm>
            <a:off x="3322422" y="5095092"/>
            <a:ext cx="2063579" cy="486301"/>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400">
                <a:solidFill>
                  <a:schemeClr val="accent4">
                    <a:lumMod val="20000"/>
                    <a:lumOff val="80000"/>
                    <a:alpha val="50000"/>
                  </a:schemeClr>
                </a:solidFill>
                <a:latin typeface="Avenir Next" panose="020B0503020202020204" pitchFamily="34" charset="0"/>
              </a:rPr>
              <a:t>2021 ESRI </a:t>
            </a:r>
            <a:br>
              <a:rPr lang="en-US" sz="1400">
                <a:solidFill>
                  <a:schemeClr val="accent4">
                    <a:lumMod val="20000"/>
                    <a:lumOff val="80000"/>
                    <a:alpha val="50000"/>
                  </a:schemeClr>
                </a:solidFill>
                <a:latin typeface="Avenir Next" panose="020B0503020202020204" pitchFamily="34" charset="0"/>
              </a:rPr>
            </a:br>
            <a:r>
              <a:rPr lang="en-US" sz="1400">
                <a:solidFill>
                  <a:schemeClr val="accent4">
                    <a:lumMod val="20000"/>
                    <a:lumOff val="80000"/>
                    <a:alpha val="50000"/>
                  </a:schemeClr>
                </a:solidFill>
                <a:latin typeface="Avenir Next" panose="020B0503020202020204" pitchFamily="34" charset="0"/>
              </a:rPr>
              <a:t>    DEVELOPER SUMMIT</a:t>
            </a:r>
          </a:p>
        </p:txBody>
      </p:sp>
    </p:spTree>
    <p:extLst>
      <p:ext uri="{BB962C8B-B14F-4D97-AF65-F5344CB8AC3E}">
        <p14:creationId xmlns:p14="http://schemas.microsoft.com/office/powerpoint/2010/main" val="405750869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t>New features</a:t>
            </a:r>
          </a:p>
        </p:txBody>
      </p:sp>
      <p:sp>
        <p:nvSpPr>
          <p:cNvPr id="13" name="Text Placeholder 12">
            <a:extLst>
              <a:ext uri="{FF2B5EF4-FFF2-40B4-BE49-F238E27FC236}">
                <a16:creationId xmlns:a16="http://schemas.microsoft.com/office/drawing/2014/main" id="{8C4560A3-E22A-5E42-ABBA-A6E0963494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0128865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DAA44DD-332B-0C4A-9A06-461416FB3CA8}"/>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2F3C0988-B870-9B46-9A10-19B004BE2030}"/>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C6B9E369-FAFF-2245-B45F-8A3FFFBAC86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FBB84F95-5F4D-7E4C-B829-290D1A857FA9}"/>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71401B7F-731C-B249-87BC-56E327B53928}"/>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B762D5F2-CC07-6D44-9C66-14698D75234F}"/>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56E1C22A-577E-3146-8753-A6E83C293870}"/>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BF15CD3A-586E-7B44-AF15-64DF678FBF27}"/>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2752" y="525322"/>
            <a:ext cx="10826496" cy="492443"/>
          </a:xfrm>
        </p:spPr>
        <p:txBody>
          <a:bodyPr/>
          <a:lstStyle/>
          <a:p>
            <a:r>
              <a:rPr lang="en-US" sz="3200"/>
              <a:t>Since last </a:t>
            </a:r>
            <a:r>
              <a:rPr lang="en-US" sz="3200" err="1"/>
              <a:t>DevSummit</a:t>
            </a:r>
            <a:r>
              <a:rPr lang="en-US" sz="3200"/>
              <a:t>…</a:t>
            </a:r>
          </a:p>
        </p:txBody>
      </p:sp>
      <p:grpSp>
        <p:nvGrpSpPr>
          <p:cNvPr id="10" name="Group 9">
            <a:extLst>
              <a:ext uri="{FF2B5EF4-FFF2-40B4-BE49-F238E27FC236}">
                <a16:creationId xmlns:a16="http://schemas.microsoft.com/office/drawing/2014/main" id="{14256BA4-E1FE-7C4F-AE42-C6C3C7A09E5A}"/>
              </a:ext>
            </a:extLst>
          </p:cNvPr>
          <p:cNvGrpSpPr/>
          <p:nvPr/>
        </p:nvGrpSpPr>
        <p:grpSpPr>
          <a:xfrm>
            <a:off x="1882363" y="1287058"/>
            <a:ext cx="8427273" cy="4721206"/>
            <a:chOff x="2177037" y="1454169"/>
            <a:chExt cx="8427273" cy="4721206"/>
          </a:xfrm>
        </p:grpSpPr>
        <p:sp>
          <p:nvSpPr>
            <p:cNvPr id="2" name="Rounded Rectangle 1">
              <a:extLst>
                <a:ext uri="{FF2B5EF4-FFF2-40B4-BE49-F238E27FC236}">
                  <a16:creationId xmlns:a16="http://schemas.microsoft.com/office/drawing/2014/main" id="{4E1DED62-D6DC-FA43-AEA6-3BD79F452E8E}"/>
                </a:ext>
              </a:extLst>
            </p:cNvPr>
            <p:cNvSpPr/>
            <p:nvPr/>
          </p:nvSpPr>
          <p:spPr bwMode="auto">
            <a:xfrm>
              <a:off x="8037715" y="1454169"/>
              <a:ext cx="2566595" cy="2562365"/>
            </a:xfrm>
            <a:prstGeom prst="round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a:solidFill>
                    <a:schemeClr val="tx1"/>
                  </a:solidFill>
                  <a:latin typeface="Avenir Next" panose="020B0503020202020204" pitchFamily="34" charset="0"/>
                  <a:ea typeface="ＭＳ Ｐゴシック" pitchFamily="16" charset="-128"/>
                  <a:cs typeface="ＭＳ Ｐゴシック" pitchFamily="-97" charset="-128"/>
                </a:rPr>
                <a:t>4 new profiles </a:t>
              </a:r>
            </a:p>
            <a:p>
              <a:pPr marL="285750" indent="-285750" eaLnBrk="0" fontAlgn="base" hangingPunct="0">
                <a:spcBef>
                  <a:spcPct val="0"/>
                </a:spcBef>
                <a:spcAft>
                  <a:spcPct val="0"/>
                </a:spcAft>
                <a:buFontTx/>
                <a:buChar char="-"/>
              </a:pPr>
              <a:r>
                <a:rPr lang="en-US" sz="1600">
                  <a:solidFill>
                    <a:schemeClr val="tx1"/>
                  </a:solidFill>
                  <a:latin typeface="Avenir Next" panose="020B0503020202020204" pitchFamily="34" charset="0"/>
                  <a:ea typeface="ＭＳ Ｐゴシック" pitchFamily="16" charset="-128"/>
                  <a:cs typeface="ＭＳ Ｐゴシック" pitchFamily="-97" charset="-128"/>
                </a:rPr>
                <a:t>Dashboard</a:t>
              </a:r>
            </a:p>
            <a:p>
              <a:pPr marL="285750" indent="-285750" eaLnBrk="0" fontAlgn="base" hangingPunct="0">
                <a:spcBef>
                  <a:spcPct val="0"/>
                </a:spcBef>
                <a:spcAft>
                  <a:spcPct val="0"/>
                </a:spcAft>
                <a:buFontTx/>
                <a:buChar char="-"/>
              </a:pPr>
              <a:r>
                <a:rPr lang="en-US" sz="1600">
                  <a:solidFill>
                    <a:schemeClr val="tx1"/>
                  </a:solidFill>
                  <a:latin typeface="Avenir Next" panose="020B0503020202020204" pitchFamily="34" charset="0"/>
                  <a:ea typeface="ＭＳ Ｐゴシック" pitchFamily="16" charset="-128"/>
                  <a:cs typeface="ＭＳ Ｐゴシック" pitchFamily="-97" charset="-128"/>
                </a:rPr>
                <a:t>Dictionary Renderer</a:t>
              </a:r>
            </a:p>
            <a:p>
              <a:pPr marL="285750" indent="-285750" eaLnBrk="0" fontAlgn="base" hangingPunct="0">
                <a:spcBef>
                  <a:spcPct val="0"/>
                </a:spcBef>
                <a:spcAft>
                  <a:spcPct val="0"/>
                </a:spcAft>
                <a:buFontTx/>
                <a:buChar char="-"/>
              </a:pPr>
              <a:r>
                <a:rPr lang="en-US" sz="1600">
                  <a:solidFill>
                    <a:schemeClr val="tx1"/>
                  </a:solidFill>
                  <a:latin typeface="Avenir Next" panose="020B0503020202020204" pitchFamily="34" charset="0"/>
                  <a:ea typeface="ＭＳ Ｐゴシック" pitchFamily="16" charset="-128"/>
                  <a:cs typeface="ＭＳ Ｐゴシック" pitchFamily="-97" charset="-128"/>
                </a:rPr>
                <a:t>Layout</a:t>
              </a:r>
            </a:p>
            <a:p>
              <a:pPr marL="285750" indent="-285750" eaLnBrk="0" fontAlgn="base" hangingPunct="0">
                <a:spcBef>
                  <a:spcPct val="0"/>
                </a:spcBef>
                <a:spcAft>
                  <a:spcPct val="0"/>
                </a:spcAft>
                <a:buFontTx/>
                <a:buChar char="-"/>
              </a:pPr>
              <a:r>
                <a:rPr lang="en-US" sz="1600">
                  <a:solidFill>
                    <a:schemeClr val="tx1"/>
                  </a:solidFill>
                  <a:latin typeface="Avenir Next" panose="020B0503020202020204" pitchFamily="34" charset="0"/>
                  <a:ea typeface="ＭＳ Ｐゴシック" pitchFamily="16" charset="-128"/>
                  <a:cs typeface="ＭＳ Ｐゴシック" pitchFamily="-97" charset="-128"/>
                </a:rPr>
                <a:t>Velocity</a:t>
              </a:r>
            </a:p>
          </p:txBody>
        </p:sp>
        <p:sp>
          <p:nvSpPr>
            <p:cNvPr id="3" name="Rounded Rectangle 2">
              <a:extLst>
                <a:ext uri="{FF2B5EF4-FFF2-40B4-BE49-F238E27FC236}">
                  <a16:creationId xmlns:a16="http://schemas.microsoft.com/office/drawing/2014/main" id="{A009ED57-1D13-BF42-A207-4BE3189356E6}"/>
                </a:ext>
              </a:extLst>
            </p:cNvPr>
            <p:cNvSpPr/>
            <p:nvPr/>
          </p:nvSpPr>
          <p:spPr bwMode="auto">
            <a:xfrm>
              <a:off x="2177037" y="1455813"/>
              <a:ext cx="5558500" cy="709684"/>
            </a:xfrm>
            <a:prstGeom prst="roundRect">
              <a:avLst/>
            </a:prstGeom>
            <a:gradFill flip="none" rotWithShape="1">
              <a:gsLst>
                <a:gs pos="0">
                  <a:schemeClr val="accent4"/>
                </a:gs>
                <a:gs pos="100000">
                  <a:schemeClr val="accent4"/>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dirty="0">
                  <a:solidFill>
                    <a:schemeClr val="tx1"/>
                  </a:solidFill>
                  <a:latin typeface="Avenir Next" panose="020B0503020202020204" pitchFamily="34" charset="0"/>
                  <a:ea typeface="ＭＳ Ｐゴシック" pitchFamily="16" charset="-128"/>
                  <a:cs typeface="ＭＳ Ｐゴシック" pitchFamily="-97" charset="-128"/>
                </a:rPr>
                <a:t>4 releases!</a:t>
              </a:r>
            </a:p>
          </p:txBody>
        </p:sp>
        <p:sp>
          <p:nvSpPr>
            <p:cNvPr id="4" name="Rounded Rectangle 3">
              <a:extLst>
                <a:ext uri="{FF2B5EF4-FFF2-40B4-BE49-F238E27FC236}">
                  <a16:creationId xmlns:a16="http://schemas.microsoft.com/office/drawing/2014/main" id="{DB14650D-8627-4843-A65D-7445C05D5CAC}"/>
                </a:ext>
              </a:extLst>
            </p:cNvPr>
            <p:cNvSpPr/>
            <p:nvPr/>
          </p:nvSpPr>
          <p:spPr bwMode="auto">
            <a:xfrm>
              <a:off x="2177037" y="2414428"/>
              <a:ext cx="5558499" cy="1602106"/>
            </a:xfrm>
            <a:prstGeom prst="round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a:solidFill>
                    <a:schemeClr val="tx1"/>
                  </a:solidFill>
                  <a:latin typeface="Avenir Next" panose="020B0503020202020204" pitchFamily="34" charset="0"/>
                  <a:ea typeface="ＭＳ Ｐゴシック" pitchFamily="16" charset="-128"/>
                  <a:cs typeface="ＭＳ Ｐゴシック" pitchFamily="-97" charset="-128"/>
                </a:rPr>
                <a:t>Added support for Template literals</a:t>
              </a:r>
            </a:p>
            <a:p>
              <a:pPr eaLnBrk="0" fontAlgn="base" hangingPunct="0">
                <a:spcBef>
                  <a:spcPct val="0"/>
                </a:spcBef>
                <a:spcAft>
                  <a:spcPct val="0"/>
                </a:spcAft>
              </a:pPr>
              <a:endParaRPr lang="en-US" sz="1400" b="1">
                <a:solidFill>
                  <a:schemeClr val="tx1"/>
                </a:solidFill>
                <a:latin typeface="Andale Mono" panose="020B0509000000000004" pitchFamily="49" charset="0"/>
                <a:ea typeface="ＭＳ Ｐゴシック" pitchFamily="16" charset="-128"/>
                <a:cs typeface="ＭＳ Ｐゴシック" pitchFamily="-97" charset="-128"/>
              </a:endParaRPr>
            </a:p>
            <a:p>
              <a:pPr algn="ctr" eaLnBrk="0" fontAlgn="base" hangingPunct="0">
                <a:spcBef>
                  <a:spcPct val="0"/>
                </a:spcBef>
                <a:spcAft>
                  <a:spcPct val="0"/>
                </a:spcAft>
              </a:pPr>
              <a:r>
                <a:rPr lang="en-US" sz="1600">
                  <a:solidFill>
                    <a:schemeClr val="tx1"/>
                  </a:solidFill>
                  <a:latin typeface="Andale Mono" panose="020B0509000000000004" pitchFamily="49" charset="0"/>
                  <a:ea typeface="ＭＳ Ｐゴシック" pitchFamily="16" charset="-128"/>
                  <a:cs typeface="ＭＳ Ｐゴシック" pitchFamily="-97" charset="-128"/>
                </a:rPr>
                <a:t>return `This is the ${</a:t>
              </a:r>
              <a:r>
                <a:rPr lang="en-US" sz="1600" err="1">
                  <a:solidFill>
                    <a:schemeClr val="tx1"/>
                  </a:solidFill>
                  <a:latin typeface="Andale Mono" panose="020B0509000000000004" pitchFamily="49" charset="0"/>
                  <a:ea typeface="ＭＳ Ｐゴシック" pitchFamily="16" charset="-128"/>
                  <a:cs typeface="ＭＳ Ｐゴシック" pitchFamily="-97" charset="-128"/>
                </a:rPr>
                <a:t>feature.ADJ</a:t>
              </a:r>
              <a:r>
                <a:rPr lang="en-US" sz="1600">
                  <a:solidFill>
                    <a:schemeClr val="tx1"/>
                  </a:solidFill>
                  <a:latin typeface="Andale Mono" panose="020B0509000000000004" pitchFamily="49" charset="0"/>
                  <a:ea typeface="ＭＳ Ｐゴシック" pitchFamily="16" charset="-128"/>
                  <a:cs typeface="ＭＳ Ｐゴシック" pitchFamily="-97" charset="-128"/>
                </a:rPr>
                <a:t>} feature </a:t>
              </a:r>
            </a:p>
            <a:p>
              <a:pPr algn="ctr" eaLnBrk="0" fontAlgn="base" hangingPunct="0">
                <a:spcBef>
                  <a:spcPct val="0"/>
                </a:spcBef>
                <a:spcAft>
                  <a:spcPct val="0"/>
                </a:spcAft>
              </a:pPr>
              <a:r>
                <a:rPr lang="en-US" sz="1600">
                  <a:solidFill>
                    <a:schemeClr val="tx1"/>
                  </a:solidFill>
                  <a:latin typeface="Andale Mono" panose="020B0509000000000004" pitchFamily="49" charset="0"/>
                  <a:ea typeface="ＭＳ Ｐゴシック" pitchFamily="16" charset="-128"/>
                  <a:cs typeface="ＭＳ Ｐゴシック" pitchFamily="-97" charset="-128"/>
                </a:rPr>
                <a:t>for embedded expressions!`</a:t>
              </a:r>
            </a:p>
          </p:txBody>
        </p:sp>
        <p:sp>
          <p:nvSpPr>
            <p:cNvPr id="5" name="Rounded Rectangle 4">
              <a:extLst>
                <a:ext uri="{FF2B5EF4-FFF2-40B4-BE49-F238E27FC236}">
                  <a16:creationId xmlns:a16="http://schemas.microsoft.com/office/drawing/2014/main" id="{BA9556B9-9080-904B-804E-0D78510FA84F}"/>
                </a:ext>
              </a:extLst>
            </p:cNvPr>
            <p:cNvSpPr/>
            <p:nvPr/>
          </p:nvSpPr>
          <p:spPr bwMode="auto">
            <a:xfrm>
              <a:off x="2177037" y="4295635"/>
              <a:ext cx="8427273" cy="1879740"/>
            </a:xfrm>
            <a:prstGeom prst="round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2" rtlCol="0" anchor="ctr" anchorCtr="0" compatLnSpc="1">
              <a:prstTxWarp prst="textNoShape">
                <a:avLst/>
              </a:prstTxWarp>
            </a:bodyPr>
            <a:lstStyle/>
            <a:p>
              <a:pPr algn="ctr" eaLnBrk="0" fontAlgn="base" hangingPunct="0">
                <a:spcBef>
                  <a:spcPct val="0"/>
                </a:spcBef>
                <a:spcAft>
                  <a:spcPct val="0"/>
                </a:spcAft>
              </a:pPr>
              <a:endParaRPr lang="en-US" sz="20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endParaRPr lang="en-US" sz="16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r>
                <a:rPr lang="en-US" sz="1600">
                  <a:solidFill>
                    <a:schemeClr val="tx1"/>
                  </a:solidFill>
                  <a:latin typeface="Avenir Next" panose="020B0503020202020204" pitchFamily="34" charset="0"/>
                  <a:ea typeface="ＭＳ Ｐゴシック" pitchFamily="16" charset="-128"/>
                  <a:cs typeface="ＭＳ Ｐゴシック" pitchFamily="-97" charset="-128"/>
                </a:rPr>
                <a:t>Array functions (push, pop, splice, etc.)</a:t>
              </a:r>
            </a:p>
            <a:p>
              <a:pPr algn="ctr" eaLnBrk="0" fontAlgn="base" hangingPunct="0">
                <a:spcBef>
                  <a:spcPct val="0"/>
                </a:spcBef>
                <a:spcAft>
                  <a:spcPct val="0"/>
                </a:spcAft>
              </a:pPr>
              <a:r>
                <a:rPr lang="en-US" sz="1600">
                  <a:solidFill>
                    <a:schemeClr val="tx1"/>
                  </a:solidFill>
                  <a:latin typeface="Avenir Next" panose="020B0503020202020204" pitchFamily="34" charset="0"/>
                  <a:ea typeface="ＭＳ Ｐゴシック" pitchFamily="16" charset="-128"/>
                  <a:cs typeface="ＭＳ Ｐゴシック" pitchFamily="-97" charset="-128"/>
                </a:rPr>
                <a:t>ISO Date functions </a:t>
              </a:r>
            </a:p>
            <a:p>
              <a:pPr algn="ctr" eaLnBrk="0" fontAlgn="base" hangingPunct="0">
                <a:spcBef>
                  <a:spcPct val="0"/>
                </a:spcBef>
                <a:spcAft>
                  <a:spcPct val="0"/>
                </a:spcAft>
              </a:pPr>
              <a:endParaRPr lang="en-US" sz="16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endParaRPr lang="en-US" sz="16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endParaRPr lang="en-US" sz="16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endParaRPr lang="en-US" sz="1600">
                <a:solidFill>
                  <a:schemeClr val="tx1"/>
                </a:solidFill>
                <a:latin typeface="Avenir Next" panose="020B0503020202020204" pitchFamily="34" charset="0"/>
                <a:ea typeface="ＭＳ Ｐゴシック" pitchFamily="16" charset="-128"/>
                <a:cs typeface="ＭＳ Ｐゴシック" pitchFamily="-97" charset="-128"/>
              </a:endParaRPr>
            </a:p>
            <a:p>
              <a:pPr algn="ctr" eaLnBrk="0" fontAlgn="base" hangingPunct="0">
                <a:spcBef>
                  <a:spcPct val="0"/>
                </a:spcBef>
                <a:spcAft>
                  <a:spcPct val="0"/>
                </a:spcAft>
              </a:pPr>
              <a:r>
                <a:rPr lang="en-US" sz="1600">
                  <a:solidFill>
                    <a:schemeClr val="tx1"/>
                  </a:solidFill>
                  <a:latin typeface="Avenir Next" panose="020B0503020202020204" pitchFamily="34" charset="0"/>
                  <a:ea typeface="ＭＳ Ｐゴシック" pitchFamily="16" charset="-128"/>
                  <a:cs typeface="ＭＳ Ｐゴシック" pitchFamily="-97" charset="-128"/>
                </a:rPr>
                <a:t>Additional geometry functions </a:t>
              </a:r>
            </a:p>
            <a:p>
              <a:pPr algn="ctr" eaLnBrk="0" fontAlgn="base" hangingPunct="0">
                <a:spcBef>
                  <a:spcPct val="0"/>
                </a:spcBef>
                <a:spcAft>
                  <a:spcPct val="0"/>
                </a:spcAft>
              </a:pPr>
              <a:r>
                <a:rPr lang="en-US" sz="1600">
                  <a:solidFill>
                    <a:schemeClr val="tx1"/>
                  </a:solidFill>
                  <a:latin typeface="Avenir Next" panose="020B0503020202020204" pitchFamily="34" charset="0"/>
                  <a:ea typeface="ＭＳ Ｐゴシック" pitchFamily="16" charset="-128"/>
                  <a:cs typeface="ＭＳ Ｐゴシック" pitchFamily="-97" charset="-128"/>
                </a:rPr>
                <a:t>Subtype and Domain</a:t>
              </a:r>
            </a:p>
            <a:p>
              <a:pPr algn="ctr" eaLnBrk="0" fontAlgn="base" hangingPunct="0">
                <a:spcBef>
                  <a:spcPct val="0"/>
                </a:spcBef>
                <a:spcAft>
                  <a:spcPct val="0"/>
                </a:spcAft>
              </a:pPr>
              <a:r>
                <a:rPr lang="en-US" sz="1600">
                  <a:solidFill>
                    <a:schemeClr val="tx1"/>
                  </a:solidFill>
                  <a:latin typeface="Avenir Next" panose="020B0503020202020204" pitchFamily="34" charset="0"/>
                  <a:ea typeface="ＭＳ Ｐゴシック" pitchFamily="16" charset="-128"/>
                  <a:cs typeface="ＭＳ Ｐゴシック" pitchFamily="-97" charset="-128"/>
                </a:rPr>
                <a:t>… and more!</a:t>
              </a:r>
            </a:p>
            <a:p>
              <a:pPr algn="ctr" eaLnBrk="0" fontAlgn="base" hangingPunct="0">
                <a:spcBef>
                  <a:spcPct val="0"/>
                </a:spcBef>
                <a:spcAft>
                  <a:spcPct val="0"/>
                </a:spcAft>
              </a:pPr>
              <a:endParaRPr lang="en-US" sz="1400">
                <a:solidFill>
                  <a:schemeClr val="tx1"/>
                </a:solidFill>
                <a:latin typeface="Avenir Next" panose="020B0503020202020204" pitchFamily="34" charset="0"/>
                <a:ea typeface="ＭＳ Ｐゴシック" pitchFamily="16" charset="-128"/>
                <a:cs typeface="ＭＳ Ｐゴシック" pitchFamily="-97" charset="-128"/>
              </a:endParaRPr>
            </a:p>
          </p:txBody>
        </p:sp>
        <p:sp>
          <p:nvSpPr>
            <p:cNvPr id="9" name="TextBox 8">
              <a:extLst>
                <a:ext uri="{FF2B5EF4-FFF2-40B4-BE49-F238E27FC236}">
                  <a16:creationId xmlns:a16="http://schemas.microsoft.com/office/drawing/2014/main" id="{F575DA65-9FD4-6C49-8E5B-2CEFDAE590AF}"/>
                </a:ext>
              </a:extLst>
            </p:cNvPr>
            <p:cNvSpPr txBox="1"/>
            <p:nvPr/>
          </p:nvSpPr>
          <p:spPr>
            <a:xfrm>
              <a:off x="4993150" y="4521398"/>
              <a:ext cx="2795046" cy="436729"/>
            </a:xfrm>
            <a:prstGeom prst="rect">
              <a:avLst/>
            </a:prstGeom>
            <a:noFill/>
            <a:effectLst/>
          </p:spPr>
          <p:txBody>
            <a:bodyPr wrap="square" lIns="0" tIns="0" rIns="0" bIns="0" rtlCol="0">
              <a:noAutofit/>
            </a:bodyPr>
            <a:lstStyle/>
            <a:p>
              <a:pPr algn="ctr" eaLnBrk="0" hangingPunct="0"/>
              <a:r>
                <a:rPr lang="en-US" sz="2000">
                  <a:latin typeface="Avenir Next" panose="020B0503020202020204" pitchFamily="34" charset="0"/>
                  <a:ea typeface="+mn-ea"/>
                  <a:cs typeface="+mn-cs"/>
                </a:rPr>
                <a:t>41 new functions</a:t>
              </a:r>
            </a:p>
          </p:txBody>
        </p:sp>
      </p:grpSp>
    </p:spTree>
    <p:extLst>
      <p:ext uri="{BB962C8B-B14F-4D97-AF65-F5344CB8AC3E}">
        <p14:creationId xmlns:p14="http://schemas.microsoft.com/office/powerpoint/2010/main" val="3140157485"/>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88174ED-DB01-FD43-AED5-61D5EAE84DDB}"/>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279ACC69-DB0C-B64E-B455-625467DA4547}"/>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4234A45D-0874-B947-B883-70CAA72CD70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7B0C95D9-19CB-C745-8BFF-C747D20D023D}"/>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D282C1BF-0839-7941-BE8C-E1679792B057}"/>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A3C01599-6FE7-2C4F-920E-DD2B87D637BB}"/>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23CEF205-B272-E64A-B80B-5177E9F5843D}"/>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1339423D-B5B9-4949-89A7-EA623FF09D9D}"/>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a:t>Implicit returns</a:t>
            </a:r>
          </a:p>
          <a:p>
            <a:pPr marL="800100" lvl="1" indent="-342900">
              <a:buFont typeface="Arial" panose="020B0604020202020204" pitchFamily="34" charset="0"/>
              <a:buChar char="•"/>
            </a:pPr>
            <a:r>
              <a:rPr lang="en-US" sz="2400">
                <a:latin typeface="Avenir Next" panose="020B0503020202020204" pitchFamily="34" charset="0"/>
              </a:rPr>
              <a:t>Last executable statement that is a value will automatically be considered the return value.</a:t>
            </a:r>
          </a:p>
          <a:p>
            <a:pPr marL="800100" lvl="1" indent="-342900">
              <a:buFont typeface="Arial" panose="020B0604020202020204" pitchFamily="34" charset="0"/>
              <a:buChar char="•"/>
            </a:pPr>
            <a:r>
              <a:rPr lang="en-US" sz="2400">
                <a:latin typeface="Avenir Next" panose="020B0503020202020204" pitchFamily="34" charset="0"/>
              </a:rPr>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a:solidFill>
                  <a:schemeClr val="bg1"/>
                </a:solidFill>
                <a:latin typeface="Consolas" panose="020B0609020204030204" pitchFamily="49" charset="0"/>
              </a:rPr>
              <a:t>(10 + 100) * 30</a:t>
            </a:r>
          </a:p>
          <a:p>
            <a:pPr marL="283464" lvl="1" indent="0">
              <a:buFont typeface="Lucida Grande"/>
              <a:buNone/>
            </a:pPr>
            <a:endParaRPr lang="en-US" sz="2000" b="0">
              <a:solidFill>
                <a:schemeClr val="bg1"/>
              </a:solidFill>
              <a:latin typeface="Consolas" panose="020B0609020204030204" pitchFamily="49" charset="0"/>
            </a:endParaRPr>
          </a:p>
          <a:p>
            <a:pPr marL="283464" lvl="1" indent="0">
              <a:buFont typeface="Lucida Grande"/>
              <a:buNone/>
            </a:pPr>
            <a:r>
              <a:rPr lang="en-US" sz="2000" b="0">
                <a:solidFill>
                  <a:schemeClr val="bg1"/>
                </a:solidFill>
                <a:latin typeface="Consolas" panose="020B0609020204030204" pitchFamily="49" charset="0"/>
              </a:rPr>
              <a:t>Equivalent to:</a:t>
            </a:r>
          </a:p>
          <a:p>
            <a:pPr marL="283464" lvl="1" indent="0">
              <a:buFont typeface="Lucida Grande"/>
              <a:buNone/>
            </a:pPr>
            <a:endParaRPr lang="en-US" sz="2000" b="0">
              <a:solidFill>
                <a:schemeClr val="bg1"/>
              </a:solidFill>
              <a:latin typeface="Consolas" panose="020B0609020204030204" pitchFamily="49" charset="0"/>
            </a:endParaRPr>
          </a:p>
          <a:p>
            <a:pPr marL="283464" lvl="1" indent="0">
              <a:buFont typeface="Lucida Grande"/>
              <a:buNone/>
            </a:pPr>
            <a:r>
              <a:rPr lang="en-US" sz="2000" b="0">
                <a:solidFill>
                  <a:schemeClr val="accent1">
                    <a:lumMod val="75000"/>
                  </a:schemeClr>
                </a:solidFill>
                <a:latin typeface="Consolas" panose="020B0609020204030204" pitchFamily="49" charset="0"/>
              </a:rPr>
              <a:t>return</a:t>
            </a:r>
            <a:r>
              <a:rPr lang="en-US" sz="2000" b="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5629908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5D86C4-510A-AC42-930D-D5ACA0CBC4BE}"/>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DBB35A2D-5E0A-7042-AA9E-B304E2DB8FF5}"/>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80D02E76-CDF0-D745-9020-F57740EBBD22}"/>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7B4B91FB-A547-8448-9ADA-E2E8C41F183E}"/>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B5714050-9826-A841-A397-5F70DEA54089}"/>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C88A99E6-46DB-C343-AC4F-2F850217C067}"/>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FC55916A-1077-CB4D-8A63-0EF29094159B}"/>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3ED7756D-7445-3E46-B375-EF20AA79D7E3}"/>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a:t>Language is case insensitive </a:t>
            </a:r>
          </a:p>
          <a:p>
            <a:pPr marL="800100" lvl="1" indent="-342900">
              <a:buFont typeface="Arial" panose="020B0604020202020204" pitchFamily="34" charset="0"/>
              <a:buChar char="•"/>
            </a:pPr>
            <a:r>
              <a:rPr lang="en-US" sz="2400">
                <a:latin typeface="Avenir Next" panose="020B0503020202020204" pitchFamily="34" charset="0"/>
              </a:rPr>
              <a:t>Quicker to author</a:t>
            </a:r>
          </a:p>
          <a:p>
            <a:pPr marL="800100" lvl="1" indent="-342900">
              <a:buFont typeface="Arial" panose="020B0604020202020204" pitchFamily="34" charset="0"/>
              <a:buChar char="•"/>
            </a:pPr>
            <a:r>
              <a:rPr lang="en-US" sz="2400">
                <a:latin typeface="Avenir Next" panose="020B0503020202020204" pitchFamily="34" charset="0"/>
              </a:rPr>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err="1">
                <a:solidFill>
                  <a:schemeClr val="bg1"/>
                </a:solidFill>
                <a:latin typeface="Consolas" panose="020B0609020204030204" pitchFamily="49" charset="0"/>
              </a:rPr>
              <a:t>UpPeR</a:t>
            </a:r>
            <a:r>
              <a:rPr lang="en-US" sz="2000" b="0">
                <a:solidFill>
                  <a:schemeClr val="bg1"/>
                </a:solidFill>
                <a:latin typeface="Consolas" panose="020B0609020204030204" pitchFamily="49" charset="0"/>
              </a:rPr>
              <a:t>(“Hello”)</a:t>
            </a:r>
          </a:p>
          <a:p>
            <a:pPr marL="283464" lvl="1" indent="0">
              <a:buNone/>
            </a:pPr>
            <a:r>
              <a:rPr lang="en-US" sz="2000" b="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205461881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F3E2E3C4-3C2D-C24B-B699-6D71EBACBE77}"/>
              </a:ext>
            </a:extLst>
          </p:cNvPr>
          <p:cNvGrpSpPr/>
          <p:nvPr/>
        </p:nvGrpSpPr>
        <p:grpSpPr>
          <a:xfrm>
            <a:off x="0" y="0"/>
            <a:ext cx="12192000" cy="6858000"/>
            <a:chOff x="0" y="0"/>
            <a:chExt cx="12192000" cy="6858000"/>
          </a:xfrm>
        </p:grpSpPr>
        <p:grpSp>
          <p:nvGrpSpPr>
            <p:cNvPr id="32" name="Group 31">
              <a:extLst>
                <a:ext uri="{FF2B5EF4-FFF2-40B4-BE49-F238E27FC236}">
                  <a16:creationId xmlns:a16="http://schemas.microsoft.com/office/drawing/2014/main" id="{77AB714C-2E75-FE4A-AC90-BE8818FD0BA9}"/>
                </a:ext>
              </a:extLst>
            </p:cNvPr>
            <p:cNvGrpSpPr/>
            <p:nvPr/>
          </p:nvGrpSpPr>
          <p:grpSpPr>
            <a:xfrm>
              <a:off x="1" y="0"/>
              <a:ext cx="12191999" cy="6858000"/>
              <a:chOff x="1" y="0"/>
              <a:chExt cx="12191999" cy="6858000"/>
            </a:xfrm>
          </p:grpSpPr>
          <p:sp>
            <p:nvSpPr>
              <p:cNvPr id="37" name="gradient background1">
                <a:extLst>
                  <a:ext uri="{FF2B5EF4-FFF2-40B4-BE49-F238E27FC236}">
                    <a16:creationId xmlns:a16="http://schemas.microsoft.com/office/drawing/2014/main" id="{1C60C622-F095-6942-8770-A31E016A43A6}"/>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8" name="gradient background1">
                <a:extLst>
                  <a:ext uri="{FF2B5EF4-FFF2-40B4-BE49-F238E27FC236}">
                    <a16:creationId xmlns:a16="http://schemas.microsoft.com/office/drawing/2014/main" id="{FE369E2A-C4CA-4C4B-BC77-5CED73742387}"/>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3" name="Group 32">
              <a:extLst>
                <a:ext uri="{FF2B5EF4-FFF2-40B4-BE49-F238E27FC236}">
                  <a16:creationId xmlns:a16="http://schemas.microsoft.com/office/drawing/2014/main" id="{FB39A188-303A-5C4D-898C-92F2C21384F7}"/>
                </a:ext>
              </a:extLst>
            </p:cNvPr>
            <p:cNvGrpSpPr/>
            <p:nvPr/>
          </p:nvGrpSpPr>
          <p:grpSpPr>
            <a:xfrm>
              <a:off x="0" y="4280452"/>
              <a:ext cx="5323061" cy="2577548"/>
              <a:chOff x="0" y="4280452"/>
              <a:chExt cx="5323061" cy="2577548"/>
            </a:xfrm>
          </p:grpSpPr>
          <p:pic>
            <p:nvPicPr>
              <p:cNvPr id="35" name="Picture 34">
                <a:extLst>
                  <a:ext uri="{FF2B5EF4-FFF2-40B4-BE49-F238E27FC236}">
                    <a16:creationId xmlns:a16="http://schemas.microsoft.com/office/drawing/2014/main" id="{60A4341F-6276-C349-BA9C-AFEA28D24F84}"/>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6" name="Picture 35">
                <a:extLst>
                  <a:ext uri="{FF2B5EF4-FFF2-40B4-BE49-F238E27FC236}">
                    <a16:creationId xmlns:a16="http://schemas.microsoft.com/office/drawing/2014/main" id="{E0C1696A-21A4-C644-AEC6-991F9C2A2808}"/>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4" name="gradient background1">
              <a:extLst>
                <a:ext uri="{FF2B5EF4-FFF2-40B4-BE49-F238E27FC236}">
                  <a16:creationId xmlns:a16="http://schemas.microsoft.com/office/drawing/2014/main" id="{CA4E358F-C66F-914D-82FB-1D1D32FB579D}"/>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a:t>Simple Types</a:t>
            </a:r>
          </a:p>
          <a:p>
            <a:pPr lvl="1"/>
            <a:r>
              <a:rPr lang="en-US" sz="2400">
                <a:latin typeface="Avenir Next" panose="020B0503020202020204" pitchFamily="34" charset="0"/>
              </a:rPr>
              <a:t>Numbers</a:t>
            </a:r>
          </a:p>
          <a:p>
            <a:pPr lvl="1"/>
            <a:r>
              <a:rPr lang="en-US" sz="2400">
                <a:latin typeface="Avenir Next" panose="020B0503020202020204" pitchFamily="34" charset="0"/>
              </a:rPr>
              <a:t>Booleans</a:t>
            </a:r>
          </a:p>
          <a:p>
            <a:pPr lvl="1"/>
            <a:r>
              <a:rPr lang="en-US" sz="2400">
                <a:latin typeface="Avenir Next" panose="020B0503020202020204" pitchFamily="34" charset="0"/>
              </a:rPr>
              <a:t>Dates</a:t>
            </a:r>
          </a:p>
          <a:p>
            <a:pPr lvl="1"/>
            <a:r>
              <a:rPr lang="en-US" sz="2400">
                <a:latin typeface="Avenir Next" panose="020B0503020202020204" pitchFamily="34" charset="0"/>
              </a:rPr>
              <a:t>Strings</a:t>
            </a:r>
          </a:p>
          <a:p>
            <a:r>
              <a:rPr lang="en-US" sz="2400"/>
              <a:t>Object Types</a:t>
            </a:r>
          </a:p>
          <a:p>
            <a:pPr lvl="1"/>
            <a:r>
              <a:rPr lang="en-US" sz="2400">
                <a:latin typeface="Avenir Next" panose="020B0503020202020204" pitchFamily="34" charset="0"/>
              </a:rPr>
              <a:t>Dictionary</a:t>
            </a:r>
          </a:p>
          <a:p>
            <a:pPr lvl="1"/>
            <a:r>
              <a:rPr lang="en-US" sz="2400">
                <a:latin typeface="Avenir Next" panose="020B0503020202020204" pitchFamily="34" charset="0"/>
              </a:rPr>
              <a:t>Feature</a:t>
            </a:r>
          </a:p>
          <a:p>
            <a:pPr lvl="1"/>
            <a:r>
              <a:rPr lang="en-US" sz="2400">
                <a:latin typeface="Avenir Next" panose="020B0503020202020204" pitchFamily="34" charset="0"/>
              </a:rPr>
              <a:t>Array</a:t>
            </a:r>
          </a:p>
          <a:p>
            <a:pPr lvl="1"/>
            <a:r>
              <a:rPr lang="en-US" sz="2400">
                <a:latin typeface="Avenir Next" panose="020B0503020202020204" pitchFamily="34" charset="0"/>
              </a:rPr>
              <a:t>Point</a:t>
            </a:r>
          </a:p>
          <a:p>
            <a:pPr lvl="1"/>
            <a:r>
              <a:rPr lang="en-US" sz="2400">
                <a:latin typeface="Avenir Next" panose="020B0503020202020204" pitchFamily="34" charset="0"/>
              </a:rPr>
              <a:t>Line</a:t>
            </a:r>
          </a:p>
          <a:p>
            <a:pPr lvl="1"/>
            <a:r>
              <a:rPr lang="en-US" sz="2400">
                <a:latin typeface="Avenir Next" panose="020B0503020202020204" pitchFamily="34" charset="0"/>
              </a:rPr>
              <a:t>Polygon</a:t>
            </a:r>
          </a:p>
          <a:p>
            <a:pPr lvl="1"/>
            <a:r>
              <a:rPr lang="en-US" sz="2400">
                <a:latin typeface="Avenir Next" panose="020B0503020202020204" pitchFamily="34" charset="0"/>
              </a:rPr>
              <a:t>Multipoint</a:t>
            </a:r>
          </a:p>
          <a:p>
            <a:pPr lvl="1"/>
            <a:endParaRPr lang="en-US">
              <a:latin typeface="Avenir Next" panose="020B0503020202020204" pitchFamily="34" charset="0"/>
            </a:endParaRPr>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myNumber</a:t>
            </a:r>
            <a:r>
              <a:rPr lang="en-US" sz="2000" b="0">
                <a:solidFill>
                  <a:schemeClr val="bg1"/>
                </a:solidFill>
                <a:latin typeface="Consolas" panose="020B0609020204030204" pitchFamily="49" charset="0"/>
              </a:rPr>
              <a:t> = 10;</a:t>
            </a:r>
          </a:p>
          <a:p>
            <a:pPr marL="283464" lvl="1" indent="0">
              <a:buFont typeface="Lucida Grande"/>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myText</a:t>
            </a:r>
            <a:r>
              <a:rPr lang="en-US" sz="2000" b="0">
                <a:solidFill>
                  <a:schemeClr val="bg1"/>
                </a:solidFill>
                <a:latin typeface="Consolas" panose="020B0609020204030204" pitchFamily="49" charset="0"/>
              </a:rPr>
              <a:t> = “Hello”;  </a:t>
            </a:r>
          </a:p>
          <a:p>
            <a:pPr marL="283464" lvl="1" indent="0">
              <a:buFont typeface="Lucida Grande"/>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myDate</a:t>
            </a:r>
            <a:r>
              <a:rPr lang="en-US" sz="2000" b="0">
                <a:solidFill>
                  <a:schemeClr val="bg1"/>
                </a:solidFill>
                <a:latin typeface="Consolas" panose="020B0609020204030204" pitchFamily="49" charset="0"/>
              </a:rPr>
              <a:t> = Date(2015,1,1); </a:t>
            </a:r>
          </a:p>
          <a:p>
            <a:pPr marL="283464" lvl="1" indent="0">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myBool</a:t>
            </a:r>
            <a:r>
              <a:rPr lang="en-US" sz="2000" b="0">
                <a:solidFill>
                  <a:schemeClr val="bg1"/>
                </a:solidFill>
                <a:latin typeface="Consolas" panose="020B0609020204030204" pitchFamily="49" charset="0"/>
              </a:rPr>
              <a:t> = true;</a:t>
            </a:r>
          </a:p>
          <a:p>
            <a:pPr marL="283464" lvl="1" indent="0">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myDictionary</a:t>
            </a:r>
            <a:r>
              <a:rPr lang="en-US" sz="2000" b="0">
                <a:solidFill>
                  <a:schemeClr val="bg1"/>
                </a:solidFill>
                <a:latin typeface="Consolas" panose="020B0609020204030204" pitchFamily="49" charset="0"/>
              </a:rPr>
              <a:t> = { “key1”: 10 };</a:t>
            </a:r>
          </a:p>
          <a:p>
            <a:pPr marL="283464" lvl="1" indent="0">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myFeature</a:t>
            </a:r>
            <a:r>
              <a:rPr lang="en-US" sz="2000" b="0">
                <a:solidFill>
                  <a:schemeClr val="bg1"/>
                </a:solidFill>
                <a:latin typeface="Consolas" panose="020B0609020204030204" pitchFamily="49" charset="0"/>
              </a:rPr>
              <a:t> = { “geometry”:  {…}, 									“attributes” {“key1”: 10 }};</a:t>
            </a:r>
          </a:p>
          <a:p>
            <a:pPr marL="283464" lvl="1" indent="0">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myArray</a:t>
            </a:r>
            <a:r>
              <a:rPr lang="en-US" sz="2000" b="0">
                <a:solidFill>
                  <a:schemeClr val="bg1"/>
                </a:solidFill>
                <a:latin typeface="Consolas" panose="020B0609020204030204" pitchFamily="49" charset="0"/>
              </a:rPr>
              <a:t> = [1,2,3];</a:t>
            </a:r>
          </a:p>
          <a:p>
            <a:pPr marL="283464" lvl="1" indent="0">
              <a:buNone/>
            </a:pP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myPoint</a:t>
            </a:r>
            <a:r>
              <a:rPr lang="en-US" sz="2000" b="0">
                <a:solidFill>
                  <a:schemeClr val="bg1"/>
                </a:solidFill>
                <a:latin typeface="Consolas" panose="020B0609020204030204" pitchFamily="49" charset="0"/>
              </a:rPr>
              <a:t> = Point({….});</a:t>
            </a:r>
          </a:p>
          <a:p>
            <a:pPr marL="283464" lvl="1" indent="0">
              <a:buNone/>
            </a:pPr>
            <a:endParaRPr lang="en-US" sz="2000" b="0">
              <a:solidFill>
                <a:schemeClr val="bg1"/>
              </a:solidFill>
              <a:latin typeface="Avenir Next" panose="020B0503020202020204" pitchFamily="34" charset="0"/>
            </a:endParaRPr>
          </a:p>
          <a:p>
            <a:pPr marL="283464" lvl="1" indent="0">
              <a:buFont typeface="Lucida Grande"/>
              <a:buNone/>
            </a:pPr>
            <a:endParaRPr lang="en-US" sz="2000" b="0">
              <a:solidFill>
                <a:schemeClr val="bg1"/>
              </a:solidFill>
              <a:latin typeface="Avenir Next" panose="020B0503020202020204" pitchFamily="34" charset="0"/>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a:latin typeface="Avenir Next" panose="020B0503020202020204" pitchFamily="34" charset="0"/>
              </a:rPr>
              <a:t>Dates, Dictionary, Feature, Point, Line… all have overloaded constructors. </a:t>
            </a:r>
          </a:p>
        </p:txBody>
      </p:sp>
    </p:spTree>
    <p:extLst>
      <p:ext uri="{BB962C8B-B14F-4D97-AF65-F5344CB8AC3E}">
        <p14:creationId xmlns:p14="http://schemas.microsoft.com/office/powerpoint/2010/main" val="37851447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B4F298B-A59D-334A-A22D-056FCF59DBD0}"/>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4D4752D3-6870-FF4C-9394-E8B0FB57C9C6}"/>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2EDF95C5-76DF-BA49-87B2-76ED3B053625}"/>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3618B726-E68B-E449-ACE9-D2BD3D89B5F6}"/>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0661F82D-84D0-0D48-AC17-E1BB67DDCE14}"/>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C467F153-88E2-7742-B179-24A56D5C5623}"/>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8D0BCBE6-8D8E-F749-BE8F-3081DFE8DBAE}"/>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8F074709-A8A6-104B-8345-9E4AEE245A07}"/>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a:t>Implicit casting</a:t>
            </a:r>
          </a:p>
          <a:p>
            <a:pPr marL="800100" lvl="1" indent="-342900">
              <a:buFont typeface="Arial" panose="020B0604020202020204" pitchFamily="34" charset="0"/>
              <a:buChar char="•"/>
            </a:pPr>
            <a:r>
              <a:rPr lang="en-US" sz="2400">
                <a:latin typeface="Avenir Next" panose="020B0503020202020204" pitchFamily="34" charset="0"/>
              </a:rPr>
              <a:t>For function parameters</a:t>
            </a:r>
          </a:p>
          <a:p>
            <a:pPr marL="800100" lvl="1" indent="-342900">
              <a:buFont typeface="Arial" panose="020B0604020202020204" pitchFamily="34" charset="0"/>
              <a:buChar char="•"/>
            </a:pPr>
            <a:r>
              <a:rPr lang="en-US" sz="2400">
                <a:latin typeface="Avenir Next" panose="020B0503020202020204" pitchFamily="34" charset="0"/>
              </a:rPr>
              <a:t>For expressions</a:t>
            </a:r>
          </a:p>
          <a:p>
            <a:r>
              <a:rPr lang="en-US" sz="2400"/>
              <a:t>Explicit casting</a:t>
            </a:r>
          </a:p>
          <a:p>
            <a:pPr marL="800100" lvl="1" indent="-342900">
              <a:buFont typeface="Arial" panose="020B0604020202020204" pitchFamily="34" charset="0"/>
              <a:buChar char="•"/>
            </a:pPr>
            <a:r>
              <a:rPr lang="en-US" sz="2400">
                <a:latin typeface="Avenir Next" panose="020B0503020202020204" pitchFamily="34" charset="0"/>
              </a:rPr>
              <a:t>Functions cast between types</a:t>
            </a:r>
          </a:p>
          <a:p>
            <a:pPr marL="800100" lvl="1" indent="-342900">
              <a:buFont typeface="Arial" panose="020B0604020202020204" pitchFamily="34" charset="0"/>
              <a:buChar char="•"/>
            </a:pPr>
            <a:r>
              <a:rPr lang="en-US" sz="2400">
                <a:latin typeface="Avenir Next" panose="020B0503020202020204" pitchFamily="34" charset="0"/>
              </a:rPr>
              <a:t>Number, text, date, </a:t>
            </a:r>
            <a:r>
              <a:rPr lang="en-US" sz="2400" err="1">
                <a:latin typeface="Avenir Next" panose="020B0503020202020204" pitchFamily="34" charset="0"/>
              </a:rPr>
              <a:t>boolean</a:t>
            </a:r>
            <a:endParaRPr lang="en-US" sz="2400">
              <a:latin typeface="Avenir Next" panose="020B0503020202020204" pitchFamily="34" charset="0"/>
            </a:endParaRP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a:solidFill>
                  <a:schemeClr val="bg1"/>
                </a:solidFill>
                <a:latin typeface="Consolas" panose="020B0609020204030204" pitchFamily="49" charset="0"/>
              </a:rPr>
              <a:t>Implicit Casting</a:t>
            </a:r>
          </a:p>
          <a:p>
            <a:pPr marL="283464" lvl="1" indent="0">
              <a:buFont typeface="Lucida Grande"/>
              <a:buNone/>
            </a:pPr>
            <a:r>
              <a:rPr lang="en-US" sz="2000" b="0">
                <a:solidFill>
                  <a:schemeClr val="accent1">
                    <a:lumMod val="75000"/>
                  </a:schemeClr>
                </a:solidFill>
                <a:latin typeface="Consolas" panose="020B0609020204030204" pitchFamily="49" charset="0"/>
              </a:rPr>
              <a:t>return </a:t>
            </a:r>
            <a:r>
              <a:rPr lang="en-US" sz="2000" b="0">
                <a:solidFill>
                  <a:schemeClr val="bg1"/>
                </a:solidFill>
                <a:latin typeface="Consolas" panose="020B0609020204030204" pitchFamily="49" charset="0"/>
              </a:rPr>
              <a:t>10 + “Hello”</a:t>
            </a:r>
          </a:p>
          <a:p>
            <a:pPr marL="283464" lvl="1" indent="0">
              <a:buFont typeface="Lucida Grande"/>
              <a:buNone/>
            </a:pPr>
            <a:endParaRPr lang="en-US" sz="2000" b="0">
              <a:solidFill>
                <a:schemeClr val="bg1"/>
              </a:solidFill>
              <a:latin typeface="Consolas" panose="020B0609020204030204" pitchFamily="49" charset="0"/>
            </a:endParaRPr>
          </a:p>
          <a:p>
            <a:pPr marL="283464" lvl="1" indent="0">
              <a:buFont typeface="Lucida Grande"/>
              <a:buNone/>
            </a:pPr>
            <a:r>
              <a:rPr lang="en-US" sz="2000" b="0">
                <a:solidFill>
                  <a:schemeClr val="bg1"/>
                </a:solidFill>
                <a:latin typeface="Consolas" panose="020B0609020204030204" pitchFamily="49" charset="0"/>
              </a:rPr>
              <a:t>Explicit Casting:</a:t>
            </a:r>
          </a:p>
          <a:p>
            <a:pPr marL="283464" lvl="1" indent="0">
              <a:buNone/>
            </a:pPr>
            <a:r>
              <a:rPr lang="en-US" sz="2000" b="0">
                <a:solidFill>
                  <a:schemeClr val="accent1">
                    <a:lumMod val="75000"/>
                  </a:schemeClr>
                </a:solidFill>
                <a:latin typeface="Consolas" panose="020B0609020204030204" pitchFamily="49" charset="0"/>
              </a:rPr>
              <a:t>return text</a:t>
            </a:r>
            <a:r>
              <a:rPr lang="en-US" sz="2000" b="0">
                <a:solidFill>
                  <a:schemeClr val="bg1"/>
                </a:solidFill>
                <a:latin typeface="Consolas" panose="020B0609020204030204" pitchFamily="49" charset="0"/>
              </a:rPr>
              <a:t>(10) + “Hello”</a:t>
            </a:r>
          </a:p>
          <a:p>
            <a:pPr marL="283464" lvl="1" indent="0">
              <a:buFont typeface="Lucida Grande"/>
              <a:buNone/>
            </a:pPr>
            <a:endParaRPr lang="en-US" sz="2000" b="0">
              <a:solidFill>
                <a:schemeClr val="bg1"/>
              </a:solidFill>
              <a:latin typeface="Avenir Next" panose="020B0503020202020204" pitchFamily="34" charset="0"/>
            </a:endParaRPr>
          </a:p>
          <a:p>
            <a:pPr marL="283464" lvl="1" indent="0">
              <a:buFont typeface="Lucida Grande"/>
              <a:buNone/>
            </a:pPr>
            <a:endParaRPr lang="en-US" sz="2000" b="0">
              <a:solidFill>
                <a:schemeClr val="bg1"/>
              </a:solidFill>
              <a:latin typeface="Avenir Next" panose="020B0503020202020204" pitchFamily="34" charset="0"/>
            </a:endParaRPr>
          </a:p>
          <a:p>
            <a:pPr marL="283464" lvl="1" indent="0">
              <a:buNone/>
            </a:pPr>
            <a:endParaRPr lang="en-US" sz="2000" b="0">
              <a:solidFill>
                <a:schemeClr val="bg1"/>
              </a:solidFill>
              <a:latin typeface="Avenir Next" panose="020B0503020202020204" pitchFamily="34" charset="0"/>
            </a:endParaRPr>
          </a:p>
          <a:p>
            <a:pPr marL="283464" lvl="1" indent="0">
              <a:buFont typeface="Lucida Grande"/>
              <a:buNone/>
            </a:pPr>
            <a:endParaRPr lang="en-US" sz="2000" b="0">
              <a:solidFill>
                <a:schemeClr val="bg1"/>
              </a:solidFill>
              <a:latin typeface="Avenir Next" panose="020B0503020202020204" pitchFamily="34" charset="0"/>
            </a:endParaRPr>
          </a:p>
        </p:txBody>
      </p:sp>
    </p:spTree>
    <p:extLst>
      <p:ext uri="{BB962C8B-B14F-4D97-AF65-F5344CB8AC3E}">
        <p14:creationId xmlns:p14="http://schemas.microsoft.com/office/powerpoint/2010/main" val="125300742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FF4EC7C-72F9-ED4B-B74C-53D0060772C2}"/>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C835CBBC-4A26-9E41-8A64-596D8D827D32}"/>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BC4B00EB-D4CA-7247-BDD4-9F323BDA444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8DFB2F5B-0DD6-B644-A432-730B6DE0D81F}"/>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E0D965E4-B913-A34F-B956-C07FFC78B788}"/>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BE97932B-3187-654A-878F-77A25CCF234E}"/>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810D0DCD-E324-9247-A9E7-FEF122745A5A}"/>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3B8A656D-9104-6B47-B27F-096A9EA4D3D2}"/>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a:t>Traditional if statements are supported</a:t>
            </a:r>
          </a:p>
          <a:p>
            <a:endParaRPr lang="en-US" sz="2400"/>
          </a:p>
          <a:p>
            <a:pPr marL="342900" indent="-342900">
              <a:buFont typeface="Arial" panose="020B0604020202020204" pitchFamily="34" charset="0"/>
              <a:buChar char="•"/>
            </a:pPr>
            <a:r>
              <a:rPr lang="en-US" sz="2400"/>
              <a:t>For simple single line expressions, consider using functions</a:t>
            </a:r>
          </a:p>
          <a:p>
            <a:pPr marL="800100" lvl="1" indent="-342900">
              <a:buFont typeface="Arial" panose="020B0604020202020204" pitchFamily="34" charset="0"/>
              <a:buChar char="•"/>
            </a:pPr>
            <a:r>
              <a:rPr lang="en-US" sz="2400">
                <a:latin typeface="Avenir Next" panose="020B0503020202020204" pitchFamily="34" charset="0"/>
              </a:rPr>
              <a:t>IIF</a:t>
            </a:r>
          </a:p>
          <a:p>
            <a:pPr marL="800100" lvl="1" indent="-342900">
              <a:buFont typeface="Arial" panose="020B0604020202020204" pitchFamily="34" charset="0"/>
              <a:buChar char="•"/>
            </a:pPr>
            <a:r>
              <a:rPr lang="en-US" sz="2400">
                <a:latin typeface="Avenir Next" panose="020B0503020202020204" pitchFamily="34" charset="0"/>
              </a:rPr>
              <a:t>Decode</a:t>
            </a:r>
          </a:p>
          <a:p>
            <a:pPr marL="800100" lvl="1" indent="-342900">
              <a:buFont typeface="Arial" panose="020B0604020202020204" pitchFamily="34" charset="0"/>
              <a:buChar char="•"/>
            </a:pPr>
            <a:r>
              <a:rPr lang="en-US" sz="2400">
                <a:latin typeface="Avenir Next" panose="020B0503020202020204" pitchFamily="34" charset="0"/>
              </a:rPr>
              <a:t>When</a:t>
            </a:r>
          </a:p>
          <a:p>
            <a:endParaRPr lang="en-GB" sz="240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a:solidFill>
                  <a:schemeClr val="accent1">
                    <a:lumMod val="75000"/>
                  </a:schemeClr>
                </a:solidFill>
                <a:latin typeface="Consolas" panose="020B0609020204030204" pitchFamily="49" charset="0"/>
              </a:rPr>
              <a:t>if </a:t>
            </a:r>
            <a:r>
              <a:rPr lang="en-US" sz="2000" b="0">
                <a:solidFill>
                  <a:schemeClr val="bg1"/>
                </a:solidFill>
                <a:latin typeface="Consolas" panose="020B0609020204030204" pitchFamily="49" charset="0"/>
              </a:rPr>
              <a:t>(</a:t>
            </a:r>
            <a:r>
              <a:rPr lang="en-US" sz="2000" b="0" err="1">
                <a:solidFill>
                  <a:schemeClr val="bg1"/>
                </a:solidFill>
                <a:latin typeface="Consolas" panose="020B0609020204030204" pitchFamily="49" charset="0"/>
              </a:rPr>
              <a:t>myvalue</a:t>
            </a:r>
            <a:r>
              <a:rPr lang="en-US" sz="2000" b="0">
                <a:solidFill>
                  <a:schemeClr val="bg1"/>
                </a:solidFill>
                <a:latin typeface="Consolas" panose="020B0609020204030204" pitchFamily="49" charset="0"/>
              </a:rPr>
              <a:t>==true) {</a:t>
            </a:r>
          </a:p>
          <a:p>
            <a:pPr marL="283464" lvl="1" indent="0">
              <a:buFont typeface="Lucida Grande"/>
              <a:buNone/>
            </a:pPr>
            <a:r>
              <a:rPr lang="en-US" sz="2000" b="0">
                <a:solidFill>
                  <a:schemeClr val="bg1"/>
                </a:solidFill>
                <a:latin typeface="Consolas" panose="020B0609020204030204" pitchFamily="49" charset="0"/>
              </a:rPr>
              <a:t>	</a:t>
            </a:r>
            <a:r>
              <a:rPr lang="en-US" sz="2000" b="0">
                <a:solidFill>
                  <a:schemeClr val="accent1">
                    <a:lumMod val="75000"/>
                  </a:schemeClr>
                </a:solidFill>
                <a:latin typeface="Consolas" panose="020B0609020204030204" pitchFamily="49" charset="0"/>
              </a:rPr>
              <a:t>return</a:t>
            </a:r>
            <a:r>
              <a:rPr lang="en-US" sz="2000" b="0">
                <a:solidFill>
                  <a:schemeClr val="bg1"/>
                </a:solidFill>
                <a:latin typeface="Consolas" panose="020B0609020204030204" pitchFamily="49" charset="0"/>
              </a:rPr>
              <a:t> 1;</a:t>
            </a:r>
          </a:p>
          <a:p>
            <a:pPr marL="283464" lvl="1" indent="0">
              <a:buFont typeface="Lucida Grande"/>
              <a:buNone/>
            </a:pPr>
            <a:r>
              <a:rPr lang="en-US" sz="2000" b="0">
                <a:solidFill>
                  <a:schemeClr val="bg1"/>
                </a:solidFill>
                <a:latin typeface="Consolas" panose="020B0609020204030204" pitchFamily="49" charset="0"/>
              </a:rPr>
              <a:t>}</a:t>
            </a:r>
          </a:p>
          <a:p>
            <a:pPr marL="283464" lvl="1" indent="0">
              <a:buFont typeface="Lucida Grande"/>
              <a:buNone/>
            </a:pPr>
            <a:r>
              <a:rPr lang="en-US" sz="2000" b="0">
                <a:solidFill>
                  <a:schemeClr val="accent1">
                    <a:lumMod val="75000"/>
                  </a:schemeClr>
                </a:solidFill>
                <a:latin typeface="Consolas" panose="020B0609020204030204" pitchFamily="49" charset="0"/>
              </a:rPr>
              <a:t>else</a:t>
            </a:r>
            <a:r>
              <a:rPr lang="en-US" sz="2000" b="0">
                <a:solidFill>
                  <a:schemeClr val="bg1"/>
                </a:solidFill>
                <a:latin typeface="Consolas" panose="020B0609020204030204" pitchFamily="49" charset="0"/>
              </a:rPr>
              <a:t> {</a:t>
            </a:r>
          </a:p>
          <a:p>
            <a:pPr marL="283464" lvl="1" indent="0">
              <a:buFont typeface="Lucida Grande"/>
              <a:buNone/>
            </a:pPr>
            <a:r>
              <a:rPr lang="en-US" sz="2000" b="0">
                <a:solidFill>
                  <a:schemeClr val="bg1"/>
                </a:solidFill>
                <a:latin typeface="Consolas" panose="020B0609020204030204" pitchFamily="49" charset="0"/>
              </a:rPr>
              <a:t>  </a:t>
            </a:r>
            <a:r>
              <a:rPr lang="en-US" sz="2000" b="0">
                <a:solidFill>
                  <a:schemeClr val="accent1">
                    <a:lumMod val="75000"/>
                  </a:schemeClr>
                </a:solidFill>
                <a:latin typeface="Consolas" panose="020B0609020204030204" pitchFamily="49" charset="0"/>
              </a:rPr>
              <a:t>return</a:t>
            </a:r>
            <a:r>
              <a:rPr lang="en-US" sz="2000" b="0">
                <a:solidFill>
                  <a:schemeClr val="bg1"/>
                </a:solidFill>
                <a:latin typeface="Consolas" panose="020B0609020204030204" pitchFamily="49" charset="0"/>
              </a:rPr>
              <a:t> 2;</a:t>
            </a:r>
          </a:p>
          <a:p>
            <a:pPr marL="283464" lvl="1" indent="0">
              <a:buFont typeface="Lucida Grande"/>
              <a:buNone/>
            </a:pPr>
            <a:r>
              <a:rPr lang="en-US" sz="2000" b="0">
                <a:solidFill>
                  <a:schemeClr val="bg1"/>
                </a:solidFill>
                <a:latin typeface="Consolas" panose="020B0609020204030204" pitchFamily="49" charset="0"/>
              </a:rPr>
              <a:t>}</a:t>
            </a:r>
          </a:p>
          <a:p>
            <a:pPr marL="283464" lvl="1" indent="0">
              <a:buFont typeface="Lucida Grande"/>
              <a:buNone/>
            </a:pPr>
            <a:endParaRPr lang="en-US" sz="2000" b="0">
              <a:solidFill>
                <a:schemeClr val="bg1"/>
              </a:solidFill>
              <a:latin typeface="Consolas" panose="020B0609020204030204" pitchFamily="49" charset="0"/>
            </a:endParaRPr>
          </a:p>
          <a:p>
            <a:pPr marL="283464" lvl="1" indent="0">
              <a:buNone/>
            </a:pPr>
            <a:r>
              <a:rPr lang="en-US" sz="2000" b="0">
                <a:solidFill>
                  <a:schemeClr val="bg1"/>
                </a:solidFill>
                <a:latin typeface="Consolas" panose="020B0609020204030204" pitchFamily="49" charset="0"/>
              </a:rPr>
              <a:t>Equivalent to:</a:t>
            </a:r>
          </a:p>
          <a:p>
            <a:pPr marL="283464" lvl="1" indent="0">
              <a:buFont typeface="Lucida Grande"/>
              <a:buNone/>
            </a:pPr>
            <a:endParaRPr lang="en-US" sz="2000" b="0">
              <a:solidFill>
                <a:schemeClr val="bg1"/>
              </a:solidFill>
              <a:latin typeface="Consolas" panose="020B0609020204030204" pitchFamily="49" charset="0"/>
            </a:endParaRPr>
          </a:p>
          <a:p>
            <a:pPr marL="283464" lvl="1" indent="0">
              <a:buFont typeface="Lucida Grande"/>
              <a:buNone/>
            </a:pPr>
            <a:r>
              <a:rPr lang="en-US" sz="2000" b="0">
                <a:solidFill>
                  <a:schemeClr val="accent1">
                    <a:lumMod val="75000"/>
                  </a:schemeClr>
                </a:solidFill>
                <a:latin typeface="Consolas" panose="020B0609020204030204" pitchFamily="49" charset="0"/>
              </a:rPr>
              <a:t>IIF</a:t>
            </a:r>
            <a:r>
              <a:rPr lang="en-US" sz="2000" b="0">
                <a:solidFill>
                  <a:schemeClr val="bg1"/>
                </a:solidFill>
                <a:latin typeface="Consolas" panose="020B0609020204030204" pitchFamily="49" charset="0"/>
              </a:rPr>
              <a:t>(</a:t>
            </a:r>
            <a:r>
              <a:rPr lang="en-US" sz="2000" b="0" err="1">
                <a:solidFill>
                  <a:schemeClr val="bg1"/>
                </a:solidFill>
                <a:latin typeface="Consolas" panose="020B0609020204030204" pitchFamily="49" charset="0"/>
              </a:rPr>
              <a:t>myvalue</a:t>
            </a:r>
            <a:r>
              <a:rPr lang="en-US" sz="2000" b="0">
                <a:solidFill>
                  <a:schemeClr val="bg1"/>
                </a:solidFill>
                <a:latin typeface="Consolas" panose="020B0609020204030204" pitchFamily="49" charset="0"/>
              </a:rPr>
              <a:t>==true, 1, 2)</a:t>
            </a:r>
          </a:p>
          <a:p>
            <a:pPr marL="283464" lvl="1" indent="0">
              <a:buFont typeface="Lucida Grande"/>
              <a:buNone/>
            </a:pPr>
            <a:endParaRPr lang="en-US" sz="2000" b="0">
              <a:solidFill>
                <a:schemeClr val="bg1"/>
              </a:solidFill>
              <a:latin typeface="Consolas" panose="020B0609020204030204" pitchFamily="49" charset="0"/>
            </a:endParaRPr>
          </a:p>
        </p:txBody>
      </p:sp>
    </p:spTree>
    <p:extLst>
      <p:ext uri="{BB962C8B-B14F-4D97-AF65-F5344CB8AC3E}">
        <p14:creationId xmlns:p14="http://schemas.microsoft.com/office/powerpoint/2010/main" val="326622280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4203D40-6400-3141-8F4B-EB12F6563985}"/>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E16F6D50-42E1-894A-AF17-0F8F206E5DA6}"/>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6451900E-178C-0744-90C4-555AAC2599FE}"/>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84D05FBB-A420-9A4C-91A6-A5C1AB8F3B19}"/>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43894AD5-B3D9-3F4F-841A-5C7C76275074}"/>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0E1A4C95-6A1D-E74B-A780-851AC7D181B9}"/>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F541097D-F87D-6F4B-B67D-7D710ABC1416}"/>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D9F2B3D4-B933-9D45-A93D-78513A678755}"/>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a:t>For statements</a:t>
            </a:r>
          </a:p>
          <a:p>
            <a:pPr marL="800100" lvl="1" indent="-342900">
              <a:buFont typeface="Arial" panose="020B0604020202020204" pitchFamily="34" charset="0"/>
              <a:buChar char="•"/>
            </a:pPr>
            <a:r>
              <a:rPr lang="en-US" sz="2400">
                <a:latin typeface="Avenir Next" panose="020B0503020202020204" pitchFamily="34" charset="0"/>
              </a:rPr>
              <a:t>Same syntax as JavaScript</a:t>
            </a:r>
          </a:p>
          <a:p>
            <a:pPr lvl="1"/>
            <a:endParaRPr lang="en-US" sz="2400">
              <a:latin typeface="Avenir Next" panose="020B0503020202020204" pitchFamily="34" charset="0"/>
            </a:endParaRPr>
          </a:p>
          <a:p>
            <a:r>
              <a:rPr lang="en-US" sz="2400"/>
              <a:t>For in statements</a:t>
            </a:r>
          </a:p>
          <a:p>
            <a:pPr marL="800100" lvl="1" indent="-342900">
              <a:buFont typeface="Arial" panose="020B0604020202020204" pitchFamily="34" charset="0"/>
              <a:buChar char="•"/>
            </a:pPr>
            <a:r>
              <a:rPr lang="en-US" sz="2400">
                <a:latin typeface="Avenir Next" panose="020B0503020202020204" pitchFamily="34" charset="0"/>
              </a:rPr>
              <a:t>Iterates over indices of an array, or field names of a Dictionary or Feature</a:t>
            </a:r>
          </a:p>
          <a:p>
            <a:pPr lvl="1"/>
            <a:endParaRPr lang="en-US" sz="2400">
              <a:latin typeface="Avenir Next" panose="020B0503020202020204" pitchFamily="34" charset="0"/>
            </a:endParaRPr>
          </a:p>
          <a:p>
            <a:r>
              <a:rPr lang="en-US" sz="2400"/>
              <a:t>Break, continue and return statements supported inside block</a:t>
            </a:r>
          </a:p>
          <a:p>
            <a:endParaRPr lang="en-GB" sz="240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a:solidFill>
                  <a:schemeClr val="accent1">
                    <a:lumMod val="75000"/>
                  </a:schemeClr>
                </a:solidFill>
                <a:latin typeface="Consolas" panose="020B0609020204030204" pitchFamily="49" charset="0"/>
              </a:rPr>
              <a:t>f</a:t>
            </a:r>
            <a:r>
              <a:rPr lang="pl-PL" sz="2000" b="0" err="1">
                <a:solidFill>
                  <a:schemeClr val="accent1">
                    <a:lumMod val="75000"/>
                  </a:schemeClr>
                </a:solidFill>
                <a:latin typeface="Consolas" panose="020B0609020204030204" pitchFamily="49" charset="0"/>
              </a:rPr>
              <a:t>or</a:t>
            </a:r>
            <a:r>
              <a:rPr lang="en-GB" sz="2000" b="0">
                <a:solidFill>
                  <a:schemeClr val="accent1">
                    <a:lumMod val="75000"/>
                  </a:schemeClr>
                </a:solidFill>
                <a:latin typeface="Consolas" panose="020B0609020204030204" pitchFamily="49" charset="0"/>
              </a:rPr>
              <a:t> </a:t>
            </a:r>
            <a:r>
              <a:rPr lang="pl-PL" sz="2000" b="0">
                <a:solidFill>
                  <a:schemeClr val="bg1"/>
                </a:solidFill>
                <a:latin typeface="Consolas" panose="020B0609020204030204" pitchFamily="49" charset="0"/>
              </a:rPr>
              <a:t>(</a:t>
            </a:r>
            <a:r>
              <a:rPr lang="pl-PL" sz="2000" b="0" err="1">
                <a:solidFill>
                  <a:schemeClr val="accent1">
                    <a:lumMod val="75000"/>
                  </a:schemeClr>
                </a:solidFill>
                <a:latin typeface="Consolas" panose="020B0609020204030204" pitchFamily="49" charset="0"/>
              </a:rPr>
              <a:t>var</a:t>
            </a:r>
            <a:r>
              <a:rPr lang="pl-PL" sz="2000" b="0">
                <a:solidFill>
                  <a:schemeClr val="bg1"/>
                </a:solidFill>
                <a:latin typeface="Consolas" panose="020B0609020204030204" pitchFamily="49" charset="0"/>
              </a:rPr>
              <a:t> z=1; z&lt;100; z++</a:t>
            </a:r>
            <a:r>
              <a:rPr lang="en-GB" sz="2000" b="0">
                <a:solidFill>
                  <a:schemeClr val="bg1"/>
                </a:solidFill>
                <a:latin typeface="Consolas" panose="020B0609020204030204" pitchFamily="49" charset="0"/>
              </a:rPr>
              <a:t> </a:t>
            </a:r>
            <a:r>
              <a:rPr lang="pl-PL" sz="2000" b="0">
                <a:solidFill>
                  <a:schemeClr val="bg1"/>
                </a:solidFill>
                <a:latin typeface="Consolas" panose="020B0609020204030204" pitchFamily="49" charset="0"/>
              </a:rPr>
              <a:t>) {</a:t>
            </a:r>
            <a:endParaRPr lang="en-GB" sz="2000" b="0">
              <a:solidFill>
                <a:schemeClr val="bg1"/>
              </a:solidFill>
              <a:latin typeface="Consolas" panose="020B0609020204030204" pitchFamily="49" charset="0"/>
            </a:endParaRPr>
          </a:p>
          <a:p>
            <a:pPr marL="283464" lvl="1" indent="0">
              <a:buNone/>
            </a:pPr>
            <a:r>
              <a:rPr lang="en-GB" sz="2000" b="0">
                <a:solidFill>
                  <a:schemeClr val="bg1"/>
                </a:solidFill>
                <a:latin typeface="Consolas" panose="020B0609020204030204" pitchFamily="49" charset="0"/>
              </a:rPr>
              <a:t>	</a:t>
            </a:r>
            <a:r>
              <a:rPr lang="pl-PL" sz="2000" b="0">
                <a:solidFill>
                  <a:schemeClr val="bg1"/>
                </a:solidFill>
                <a:latin typeface="Consolas" panose="020B0609020204030204" pitchFamily="49" charset="0"/>
              </a:rPr>
              <a:t>k+=z;</a:t>
            </a:r>
            <a:endParaRPr lang="en-GB" sz="2000" b="0">
              <a:solidFill>
                <a:schemeClr val="bg1"/>
              </a:solidFill>
              <a:latin typeface="Consolas" panose="020B0609020204030204" pitchFamily="49" charset="0"/>
            </a:endParaRPr>
          </a:p>
          <a:p>
            <a:pPr marL="283464" lvl="1" indent="0">
              <a:buNone/>
            </a:pPr>
            <a:r>
              <a:rPr lang="pl-PL" sz="2000" b="0">
                <a:solidFill>
                  <a:schemeClr val="bg1"/>
                </a:solidFill>
                <a:latin typeface="Consolas" panose="020B0609020204030204" pitchFamily="49" charset="0"/>
              </a:rPr>
              <a:t>}</a:t>
            </a:r>
            <a:endParaRPr lang="en-GB" sz="2000" b="0">
              <a:solidFill>
                <a:schemeClr val="bg1"/>
              </a:solidFill>
              <a:latin typeface="Consolas" panose="020B0609020204030204" pitchFamily="49" charset="0"/>
            </a:endParaRPr>
          </a:p>
          <a:p>
            <a:pPr marL="283464" lvl="1" indent="0">
              <a:buNone/>
            </a:pPr>
            <a:endParaRPr lang="en-GB" sz="2000" b="0">
              <a:solidFill>
                <a:schemeClr val="bg1"/>
              </a:solidFill>
              <a:latin typeface="Consolas" panose="020B0609020204030204" pitchFamily="49" charset="0"/>
            </a:endParaRPr>
          </a:p>
          <a:p>
            <a:pPr marL="283464" lvl="1" indent="0">
              <a:buNone/>
            </a:pPr>
            <a:r>
              <a:rPr lang="en-US" sz="2000" b="0">
                <a:solidFill>
                  <a:schemeClr val="accent1">
                    <a:lumMod val="75000"/>
                  </a:schemeClr>
                </a:solidFill>
                <a:latin typeface="Consolas" panose="020B0609020204030204" pitchFamily="49" charset="0"/>
              </a:rPr>
              <a:t>for</a:t>
            </a:r>
            <a:r>
              <a:rPr lang="en-US" sz="2000" b="0">
                <a:solidFill>
                  <a:schemeClr val="bg1"/>
                </a:solidFill>
                <a:latin typeface="Consolas" panose="020B0609020204030204" pitchFamily="49" charset="0"/>
              </a:rPr>
              <a:t>(</a:t>
            </a:r>
            <a:r>
              <a:rPr lang="en-US" sz="2000" b="0">
                <a:solidFill>
                  <a:schemeClr val="accent1">
                    <a:lumMod val="75000"/>
                  </a:schemeClr>
                </a:solidFill>
                <a:latin typeface="Consolas" panose="020B0609020204030204" pitchFamily="49" charset="0"/>
              </a:rPr>
              <a:t>var</a:t>
            </a:r>
            <a:r>
              <a:rPr lang="en-US" sz="2000" b="0">
                <a:solidFill>
                  <a:schemeClr val="bg1"/>
                </a:solidFill>
                <a:latin typeface="Consolas" panose="020B0609020204030204" pitchFamily="49" charset="0"/>
              </a:rPr>
              <a:t> k in </a:t>
            </a:r>
            <a:r>
              <a:rPr lang="en-US" sz="2000" b="0" err="1">
                <a:solidFill>
                  <a:schemeClr val="bg1"/>
                </a:solidFill>
                <a:latin typeface="Consolas" panose="020B0609020204030204" pitchFamily="49" charset="0"/>
              </a:rPr>
              <a:t>myArray</a:t>
            </a:r>
            <a:r>
              <a:rPr lang="en-US" sz="2000" b="0">
                <a:solidFill>
                  <a:schemeClr val="bg1"/>
                </a:solidFill>
                <a:latin typeface="Consolas" panose="020B0609020204030204" pitchFamily="49" charset="0"/>
              </a:rPr>
              <a:t>) {</a:t>
            </a:r>
          </a:p>
          <a:p>
            <a:pPr marL="283464" lvl="1" indent="0">
              <a:buNone/>
            </a:pPr>
            <a:r>
              <a:rPr lang="en-US" sz="2000" b="0">
                <a:solidFill>
                  <a:schemeClr val="bg1"/>
                </a:solidFill>
                <a:latin typeface="Consolas" panose="020B0609020204030204" pitchFamily="49" charset="0"/>
              </a:rPr>
              <a:t>    n+=</a:t>
            </a:r>
            <a:r>
              <a:rPr lang="en-US" sz="2000" b="0" err="1">
                <a:solidFill>
                  <a:schemeClr val="bg1"/>
                </a:solidFill>
                <a:latin typeface="Consolas" panose="020B0609020204030204" pitchFamily="49" charset="0"/>
              </a:rPr>
              <a:t>myArray</a:t>
            </a:r>
            <a:r>
              <a:rPr lang="en-US" sz="2000" b="0">
                <a:solidFill>
                  <a:schemeClr val="bg1"/>
                </a:solidFill>
                <a:latin typeface="Consolas" panose="020B0609020204030204" pitchFamily="49" charset="0"/>
              </a:rPr>
              <a:t>[k];   </a:t>
            </a:r>
          </a:p>
          <a:p>
            <a:pPr marL="283464" lvl="1" indent="0">
              <a:buNone/>
            </a:pPr>
            <a:r>
              <a:rPr lang="en-US" sz="2000" b="0">
                <a:solidFill>
                  <a:schemeClr val="bg1"/>
                </a:solidFill>
                <a:latin typeface="Consolas" panose="020B0609020204030204" pitchFamily="49" charset="0"/>
              </a:rPr>
              <a:t>}</a:t>
            </a:r>
          </a:p>
          <a:p>
            <a:pPr marL="283464" lvl="1" indent="0">
              <a:buFont typeface="Lucida Grande"/>
              <a:buNone/>
            </a:pPr>
            <a:endParaRPr lang="en-US" sz="2000" b="0">
              <a:solidFill>
                <a:schemeClr val="bg1"/>
              </a:solidFill>
              <a:latin typeface="Avenir Next" panose="020B0503020202020204" pitchFamily="34" charset="0"/>
            </a:endParaRPr>
          </a:p>
        </p:txBody>
      </p:sp>
    </p:spTree>
    <p:extLst>
      <p:ext uri="{BB962C8B-B14F-4D97-AF65-F5344CB8AC3E}">
        <p14:creationId xmlns:p14="http://schemas.microsoft.com/office/powerpoint/2010/main" val="316140913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4B2EA22-72C7-9E4B-BAE8-D20ACB13A500}"/>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C4A95009-05A1-9141-8684-582DEEDE9A50}"/>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AAABF377-7E2A-C04C-9CED-11D48D25C543}"/>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F366F9EC-65FB-5647-BF50-2A6688DB01BF}"/>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4A702426-1DF5-F441-9B49-D0952595DDC8}"/>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14157EC1-6AD5-BE42-95BA-A6D85D2F8343}"/>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D415DF71-27F1-2B44-80AF-03F85CA82528}"/>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50C56EAC-F334-E44A-A437-CDDFBE57E221}"/>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a:t>Function keyword used to declare functions</a:t>
            </a:r>
          </a:p>
          <a:p>
            <a:pPr marL="800100" lvl="1" indent="-342900">
              <a:buFont typeface="Arial" panose="020B0604020202020204" pitchFamily="34" charset="0"/>
              <a:buChar char="•"/>
            </a:pPr>
            <a:r>
              <a:rPr lang="en-US" sz="2000">
                <a:latin typeface="Avenir Next" panose="020B0503020202020204" pitchFamily="34" charset="0"/>
              </a:rPr>
              <a:t>Must be declared ahead of use</a:t>
            </a:r>
          </a:p>
          <a:p>
            <a:pPr marL="800100" lvl="1" indent="-342900">
              <a:buFont typeface="Arial" panose="020B0604020202020204" pitchFamily="34" charset="0"/>
              <a:buChar char="•"/>
            </a:pPr>
            <a:r>
              <a:rPr lang="en-US" sz="2000">
                <a:latin typeface="Avenir Next" panose="020B0503020202020204" pitchFamily="34" charset="0"/>
              </a:rPr>
              <a:t>Variables defined inside of function, have local scope</a:t>
            </a:r>
          </a:p>
          <a:p>
            <a:pPr marL="800100" lvl="1" indent="-342900">
              <a:buFont typeface="Arial" panose="020B0604020202020204" pitchFamily="34" charset="0"/>
              <a:buChar char="•"/>
            </a:pPr>
            <a:r>
              <a:rPr lang="en-US" sz="2000">
                <a:latin typeface="Avenir Next" panose="020B0503020202020204" pitchFamily="34" charset="0"/>
              </a:rPr>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a:solidFill>
                  <a:schemeClr val="accent1">
                    <a:lumMod val="75000"/>
                  </a:schemeClr>
                </a:solidFill>
                <a:latin typeface="Consolas" panose="020B0609020204030204" pitchFamily="49" charset="0"/>
              </a:rPr>
              <a:t>function</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MultiplyNumber</a:t>
            </a:r>
            <a:r>
              <a:rPr lang="en-US" sz="2000" b="0">
                <a:solidFill>
                  <a:schemeClr val="bg1"/>
                </a:solidFill>
                <a:latin typeface="Consolas" panose="020B0609020204030204" pitchFamily="49" charset="0"/>
              </a:rPr>
              <a:t>(</a:t>
            </a:r>
            <a:r>
              <a:rPr lang="en-US" sz="2000" b="0" err="1">
                <a:solidFill>
                  <a:schemeClr val="bg1"/>
                </a:solidFill>
                <a:latin typeface="Consolas" panose="020B0609020204030204" pitchFamily="49" charset="0"/>
              </a:rPr>
              <a:t>thenumber</a:t>
            </a:r>
            <a:r>
              <a:rPr lang="en-US" sz="2000" b="0">
                <a:solidFill>
                  <a:schemeClr val="bg1"/>
                </a:solidFill>
                <a:latin typeface="Consolas" panose="020B0609020204030204" pitchFamily="49" charset="0"/>
              </a:rPr>
              <a:t>) {</a:t>
            </a:r>
          </a:p>
          <a:p>
            <a:pPr marL="283464" lvl="1" indent="0">
              <a:buNone/>
            </a:pPr>
            <a:r>
              <a:rPr lang="en-US" sz="2000" b="0">
                <a:solidFill>
                  <a:schemeClr val="bg1"/>
                </a:solidFill>
                <a:latin typeface="Consolas" panose="020B0609020204030204" pitchFamily="49" charset="0"/>
              </a:rPr>
              <a:t>	</a:t>
            </a:r>
            <a:r>
              <a:rPr lang="en-US" sz="2000" b="0">
                <a:solidFill>
                  <a:schemeClr val="accent1">
                    <a:lumMod val="75000"/>
                  </a:schemeClr>
                </a:solidFill>
                <a:latin typeface="Consolas" panose="020B0609020204030204" pitchFamily="49" charset="0"/>
              </a:rPr>
              <a:t>return</a:t>
            </a:r>
            <a:r>
              <a:rPr lang="en-US" sz="2000" b="0">
                <a:solidFill>
                  <a:schemeClr val="bg1"/>
                </a:solidFill>
                <a:latin typeface="Consolas" panose="020B0609020204030204" pitchFamily="49" charset="0"/>
              </a:rPr>
              <a:t> </a:t>
            </a:r>
            <a:r>
              <a:rPr lang="en-US" sz="2000" b="0" err="1">
                <a:solidFill>
                  <a:schemeClr val="bg1"/>
                </a:solidFill>
                <a:latin typeface="Consolas" panose="020B0609020204030204" pitchFamily="49" charset="0"/>
              </a:rPr>
              <a:t>thenumber</a:t>
            </a:r>
            <a:r>
              <a:rPr lang="en-US" sz="2000" b="0">
                <a:solidFill>
                  <a:schemeClr val="bg1"/>
                </a:solidFill>
                <a:latin typeface="Consolas" panose="020B0609020204030204" pitchFamily="49" charset="0"/>
              </a:rPr>
              <a:t>*10;</a:t>
            </a:r>
          </a:p>
          <a:p>
            <a:pPr marL="283464" lvl="1" indent="0">
              <a:buNone/>
            </a:pPr>
            <a:r>
              <a:rPr lang="en-US" sz="2000" b="0">
                <a:solidFill>
                  <a:schemeClr val="bg1"/>
                </a:solidFill>
                <a:latin typeface="Consolas" panose="020B0609020204030204" pitchFamily="49" charset="0"/>
              </a:rPr>
              <a:t>}</a:t>
            </a:r>
          </a:p>
          <a:p>
            <a:pPr marL="283464" lvl="1" indent="0">
              <a:buNone/>
            </a:pPr>
            <a:endParaRPr lang="en-US" sz="2000" b="0">
              <a:solidFill>
                <a:schemeClr val="bg1"/>
              </a:solidFill>
              <a:latin typeface="Consolas" panose="020B0609020204030204" pitchFamily="49" charset="0"/>
            </a:endParaRPr>
          </a:p>
          <a:p>
            <a:pPr marL="283464" lvl="1" indent="0">
              <a:buNone/>
            </a:pPr>
            <a:r>
              <a:rPr lang="en-US" sz="2000" b="0" err="1">
                <a:solidFill>
                  <a:schemeClr val="bg1"/>
                </a:solidFill>
                <a:latin typeface="Consolas" panose="020B0609020204030204" pitchFamily="49" charset="0"/>
              </a:rPr>
              <a:t>MultiplyNumber</a:t>
            </a:r>
            <a:r>
              <a:rPr lang="en-US" sz="2000" b="0">
                <a:solidFill>
                  <a:schemeClr val="bg1"/>
                </a:solidFill>
                <a:latin typeface="Consolas" panose="020B0609020204030204" pitchFamily="49" charset="0"/>
              </a:rPr>
              <a:t>(10);</a:t>
            </a:r>
          </a:p>
        </p:txBody>
      </p:sp>
    </p:spTree>
    <p:extLst>
      <p:ext uri="{BB962C8B-B14F-4D97-AF65-F5344CB8AC3E}">
        <p14:creationId xmlns:p14="http://schemas.microsoft.com/office/powerpoint/2010/main" val="108356925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9C9C607-D1D9-FB48-98E7-C5152D1040A3}"/>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C2A10383-A105-684B-B085-256D72E548E2}"/>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C274093B-CDF0-D741-863C-3A041BBB73FE}"/>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BACC801D-DB5A-1947-A7C9-693BCD9C33C4}"/>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40624AD2-8469-0242-9870-0CD2F77BDBCE}"/>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3F72BD6C-5FA9-0144-AEBF-B67FC61E11EA}"/>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3D31FB17-A649-D64A-82B4-EB98178A6A3B}"/>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DF150AD7-2BA8-9C48-85BF-656F22A5B495}"/>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a:t>Variables can have their values reassigned.</a:t>
            </a:r>
          </a:p>
          <a:p>
            <a:pPr marL="800100" lvl="1" indent="-342900">
              <a:buFont typeface="Arial" panose="020B0604020202020204" pitchFamily="34" charset="0"/>
              <a:buChar char="•"/>
            </a:pPr>
            <a:r>
              <a:rPr lang="en-US" sz="2000">
                <a:latin typeface="Avenir Next" panose="020B0503020202020204" pitchFamily="34" charset="0"/>
              </a:rPr>
              <a:t>Objects types maybe immutable, if passed into Arcade.</a:t>
            </a:r>
          </a:p>
          <a:p>
            <a:pPr marL="800100" lvl="1" indent="-342900">
              <a:buFont typeface="Arial" panose="020B0604020202020204" pitchFamily="34" charset="0"/>
              <a:buChar char="•"/>
            </a:pPr>
            <a:r>
              <a:rPr lang="en-US" sz="2000">
                <a:latin typeface="Avenir Next" panose="020B0503020202020204" pitchFamily="34" charset="0"/>
              </a:rPr>
              <a:t>Arrays are not sparse. They must be sequential.</a:t>
            </a:r>
          </a:p>
          <a:p>
            <a:pPr marL="800100" lvl="1" indent="-342900">
              <a:buFont typeface="Arial" panose="020B0604020202020204" pitchFamily="34" charset="0"/>
              <a:buChar char="•"/>
            </a:pPr>
            <a:r>
              <a:rPr lang="en-US" sz="2000">
                <a:latin typeface="Avenir Next" panose="020B0503020202020204" pitchFamily="34" charset="0"/>
              </a:rPr>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a:solidFill>
                  <a:schemeClr val="bg1"/>
                </a:solidFill>
                <a:latin typeface="Consolas" panose="020B0609020204030204" pitchFamily="49" charset="0"/>
              </a:rPr>
              <a:t>++</a:t>
            </a:r>
            <a:r>
              <a:rPr lang="en-US" sz="2000" b="0" err="1">
                <a:solidFill>
                  <a:schemeClr val="bg1"/>
                </a:solidFill>
                <a:latin typeface="Consolas" panose="020B0609020204030204" pitchFamily="49" charset="0"/>
              </a:rPr>
              <a:t>myNumber</a:t>
            </a:r>
            <a:endParaRPr lang="en-US" sz="2000" b="0">
              <a:solidFill>
                <a:schemeClr val="bg1"/>
              </a:solidFill>
              <a:latin typeface="Consolas" panose="020B0609020204030204" pitchFamily="49" charset="0"/>
            </a:endParaRPr>
          </a:p>
          <a:p>
            <a:pPr marL="283464" lvl="1" indent="0">
              <a:buNone/>
            </a:pPr>
            <a:r>
              <a:rPr lang="en-US" sz="2000" b="0" err="1">
                <a:solidFill>
                  <a:schemeClr val="bg1"/>
                </a:solidFill>
                <a:latin typeface="Consolas" panose="020B0609020204030204" pitchFamily="49" charset="0"/>
              </a:rPr>
              <a:t>i</a:t>
            </a:r>
            <a:r>
              <a:rPr lang="en-US" sz="2000" b="0">
                <a:solidFill>
                  <a:schemeClr val="bg1"/>
                </a:solidFill>
                <a:latin typeface="Consolas" panose="020B0609020204030204" pitchFamily="49" charset="0"/>
              </a:rPr>
              <a:t>=i+1;</a:t>
            </a:r>
          </a:p>
          <a:p>
            <a:pPr marL="283464" lvl="1" indent="0">
              <a:buNone/>
            </a:pPr>
            <a:r>
              <a:rPr lang="en-US" sz="2000" b="0" err="1">
                <a:solidFill>
                  <a:schemeClr val="bg1"/>
                </a:solidFill>
                <a:latin typeface="Consolas" panose="020B0609020204030204" pitchFamily="49" charset="0"/>
              </a:rPr>
              <a:t>myArray</a:t>
            </a:r>
            <a:r>
              <a:rPr lang="en-US" sz="2000" b="0">
                <a:solidFill>
                  <a:schemeClr val="bg1"/>
                </a:solidFill>
                <a:latin typeface="Consolas" panose="020B0609020204030204" pitchFamily="49" charset="0"/>
              </a:rPr>
              <a:t>[10]=11;</a:t>
            </a:r>
          </a:p>
          <a:p>
            <a:pPr marL="283464" lvl="1" indent="0">
              <a:buNone/>
            </a:pPr>
            <a:r>
              <a:rPr lang="en-US" sz="2000" b="0">
                <a:solidFill>
                  <a:schemeClr val="bg1"/>
                </a:solidFill>
                <a:latin typeface="Consolas" panose="020B0609020204030204" pitchFamily="49" charset="0"/>
              </a:rPr>
              <a:t>myFeature.Field1 = “</a:t>
            </a:r>
            <a:r>
              <a:rPr lang="en-US" sz="2000" b="0" err="1">
                <a:solidFill>
                  <a:schemeClr val="bg1"/>
                </a:solidFill>
                <a:latin typeface="Consolas" panose="020B0609020204030204" pitchFamily="49" charset="0"/>
              </a:rPr>
              <a:t>ddd</a:t>
            </a:r>
            <a:r>
              <a:rPr lang="en-US" sz="2000" b="0">
                <a:solidFill>
                  <a:schemeClr val="bg1"/>
                </a:solidFill>
                <a:latin typeface="Consolas" panose="020B0609020204030204" pitchFamily="49" charset="0"/>
              </a:rPr>
              <a:t>”;</a:t>
            </a:r>
          </a:p>
        </p:txBody>
      </p:sp>
    </p:spTree>
    <p:extLst>
      <p:ext uri="{BB962C8B-B14F-4D97-AF65-F5344CB8AC3E}">
        <p14:creationId xmlns:p14="http://schemas.microsoft.com/office/powerpoint/2010/main" val="168887313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3C8C9A8-B1EB-8F42-9EF6-B3D3C13EDE62}"/>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F441F660-8563-784C-A7FC-76A9917EA727}"/>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5385A08A-908D-8F4E-AB99-24126AA18C8B}"/>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90DF7B95-6B90-FB4C-994D-3AC87D5C0711}"/>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B427239F-8FEA-DC48-A051-F32DE259BE97}"/>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7AD20AF3-48B9-E841-84AC-7648A289A0A7}"/>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6CE85C0C-38AD-F745-84B3-E8D2081E3403}"/>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546B9B43-BEFD-4D4D-AC90-F5CA63816689}"/>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994410" y="1488360"/>
            <a:ext cx="10826496" cy="492443"/>
          </a:xfrm>
        </p:spPr>
        <p:txBody>
          <a:bodyPr/>
          <a:lstStyle/>
          <a:p>
            <a:r>
              <a:rPr lang="en-GB" sz="3200"/>
              <a:t>Session Goals</a:t>
            </a:r>
          </a:p>
        </p:txBody>
      </p:sp>
      <p:sp>
        <p:nvSpPr>
          <p:cNvPr id="11" name="Content Placeholder 2"/>
          <p:cNvSpPr>
            <a:spLocks noGrp="1"/>
          </p:cNvSpPr>
          <p:nvPr>
            <p:ph sz="half" idx="2"/>
          </p:nvPr>
        </p:nvSpPr>
        <p:spPr>
          <a:xfrm>
            <a:off x="1299550" y="2373830"/>
            <a:ext cx="6948904" cy="2102148"/>
          </a:xfrm>
        </p:spPr>
        <p:txBody>
          <a:bodyPr/>
          <a:lstStyle/>
          <a:p>
            <a:pPr marL="342900" indent="-342900">
              <a:buFont typeface="Arial" panose="020B0604020202020204" pitchFamily="34" charset="0"/>
              <a:buChar char="•"/>
            </a:pPr>
            <a:r>
              <a:rPr lang="en-US" sz="2400"/>
              <a:t>Overview of Arcade</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Using Arcade in the ArcGIS JS API</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Generate Arcade expressions using JavaScript</a:t>
            </a:r>
            <a:endParaRPr lang="en-US" sz="2000"/>
          </a:p>
          <a:p>
            <a:endParaRPr lang="en-US"/>
          </a:p>
        </p:txBody>
      </p:sp>
    </p:spTree>
    <p:extLst>
      <p:ext uri="{BB962C8B-B14F-4D97-AF65-F5344CB8AC3E}">
        <p14:creationId xmlns:p14="http://schemas.microsoft.com/office/powerpoint/2010/main" val="403014256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FC58F77-466C-704A-9840-B269F894939C}"/>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FB6946B3-0E56-1B48-9ACC-272AC92A00F7}"/>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24DF07AC-522D-5A4D-88E8-8B097E4AD61E}"/>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D50981D4-2350-7E45-BF82-68040A9E8270}"/>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D3989B6C-D23A-7446-BE34-4C6732A86F53}"/>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160A56BA-CE3E-8447-9FC2-65D880C1C14F}"/>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155A663D-F84C-144B-8376-462D9F9A7DC7}"/>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48F95301-D48C-FD4F-A013-B3740180CB6E}"/>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err="1"/>
              <a:t>FeatureSet</a:t>
            </a:r>
            <a:r>
              <a:rPr lang="en-US" sz="3200"/>
              <a:t> Functions</a:t>
            </a:r>
          </a:p>
        </p:txBody>
      </p:sp>
      <p:sp>
        <p:nvSpPr>
          <p:cNvPr id="7" name="Content Placeholder 2"/>
          <p:cNvSpPr>
            <a:spLocks noGrp="1"/>
          </p:cNvSpPr>
          <p:nvPr>
            <p:ph sz="half" idx="2"/>
          </p:nvPr>
        </p:nvSpPr>
        <p:spPr>
          <a:xfrm>
            <a:off x="178824" y="4175561"/>
            <a:ext cx="11444074" cy="1239890"/>
          </a:xfrm>
        </p:spPr>
        <p:txBody>
          <a:bodyPr/>
          <a:lstStyle/>
          <a:p>
            <a:pPr marL="914400" lvl="1" indent="-457200">
              <a:buFont typeface="Arial" panose="020B0604020202020204" pitchFamily="34" charset="0"/>
              <a:buChar char="•"/>
            </a:pPr>
            <a:r>
              <a:rPr lang="en-US" sz="2600">
                <a:latin typeface="Avenir Next" panose="020B0503020202020204" pitchFamily="34" charset="0"/>
              </a:rPr>
              <a:t>Represents a connection to a set of </a:t>
            </a:r>
            <a:r>
              <a:rPr lang="en-US" sz="2600">
                <a:latin typeface="Avenir Next" panose="020B0503020202020204" pitchFamily="34" charset="0"/>
                <a:hlinkClick r:id="rId5"/>
              </a:rPr>
              <a:t>Features</a:t>
            </a:r>
            <a:r>
              <a:rPr lang="en-US" sz="2600">
                <a:latin typeface="Avenir Next" panose="020B0503020202020204" pitchFamily="34" charset="0"/>
              </a:rPr>
              <a:t> in memory or in a server.</a:t>
            </a:r>
          </a:p>
          <a:p>
            <a:pPr marL="914400" lvl="1" indent="-457200">
              <a:buFont typeface="Arial" panose="020B0604020202020204" pitchFamily="34" charset="0"/>
              <a:buChar char="•"/>
            </a:pPr>
            <a:r>
              <a:rPr lang="en-US" sz="2600">
                <a:latin typeface="Avenir Next" panose="020B0503020202020204" pitchFamily="34" charset="0"/>
              </a:rPr>
              <a:t>Lazy, </a:t>
            </a:r>
            <a:r>
              <a:rPr lang="en-US" sz="2600" err="1">
                <a:latin typeface="Avenir Next" panose="020B0503020202020204" pitchFamily="34" charset="0"/>
              </a:rPr>
              <a:t>iterable</a:t>
            </a:r>
            <a:r>
              <a:rPr lang="en-US" sz="2600">
                <a:latin typeface="Avenir Next" panose="020B0503020202020204" pitchFamily="34" charset="0"/>
              </a:rPr>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353029179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t>Profiles</a:t>
            </a:r>
          </a:p>
        </p:txBody>
      </p:sp>
      <p:sp>
        <p:nvSpPr>
          <p:cNvPr id="13" name="Text Placeholder 12">
            <a:extLst>
              <a:ext uri="{FF2B5EF4-FFF2-40B4-BE49-F238E27FC236}">
                <a16:creationId xmlns:a16="http://schemas.microsoft.com/office/drawing/2014/main" id="{94A3FACA-862C-CD46-89DA-3044AEDB04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216257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7F6486D3-9DFE-F846-B13A-BAE60AC4D24F}"/>
              </a:ext>
            </a:extLst>
          </p:cNvPr>
          <p:cNvGrpSpPr/>
          <p:nvPr/>
        </p:nvGrpSpPr>
        <p:grpSpPr>
          <a:xfrm>
            <a:off x="0" y="0"/>
            <a:ext cx="12192000" cy="6858000"/>
            <a:chOff x="0" y="0"/>
            <a:chExt cx="12192000" cy="6858000"/>
          </a:xfrm>
        </p:grpSpPr>
        <p:grpSp>
          <p:nvGrpSpPr>
            <p:cNvPr id="89" name="Group 88">
              <a:extLst>
                <a:ext uri="{FF2B5EF4-FFF2-40B4-BE49-F238E27FC236}">
                  <a16:creationId xmlns:a16="http://schemas.microsoft.com/office/drawing/2014/main" id="{17018302-8799-1048-8CF7-CF19CB408545}"/>
                </a:ext>
              </a:extLst>
            </p:cNvPr>
            <p:cNvGrpSpPr/>
            <p:nvPr/>
          </p:nvGrpSpPr>
          <p:grpSpPr>
            <a:xfrm>
              <a:off x="1" y="0"/>
              <a:ext cx="12191999" cy="6858000"/>
              <a:chOff x="1" y="0"/>
              <a:chExt cx="12191999" cy="6858000"/>
            </a:xfrm>
          </p:grpSpPr>
          <p:sp>
            <p:nvSpPr>
              <p:cNvPr id="111" name="gradient background1">
                <a:extLst>
                  <a:ext uri="{FF2B5EF4-FFF2-40B4-BE49-F238E27FC236}">
                    <a16:creationId xmlns:a16="http://schemas.microsoft.com/office/drawing/2014/main" id="{A05E8ABB-10DF-FB46-B6E0-2811057E0A55}"/>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12" name="gradient background1">
                <a:extLst>
                  <a:ext uri="{FF2B5EF4-FFF2-40B4-BE49-F238E27FC236}">
                    <a16:creationId xmlns:a16="http://schemas.microsoft.com/office/drawing/2014/main" id="{9D8F8AEA-4C63-BB40-A53B-7C3F7D0928F9}"/>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90" name="Group 89">
              <a:extLst>
                <a:ext uri="{FF2B5EF4-FFF2-40B4-BE49-F238E27FC236}">
                  <a16:creationId xmlns:a16="http://schemas.microsoft.com/office/drawing/2014/main" id="{6562B660-E1FD-2D4A-A563-AF2310C6E63E}"/>
                </a:ext>
              </a:extLst>
            </p:cNvPr>
            <p:cNvGrpSpPr/>
            <p:nvPr/>
          </p:nvGrpSpPr>
          <p:grpSpPr>
            <a:xfrm>
              <a:off x="0" y="4280452"/>
              <a:ext cx="5323061" cy="2577548"/>
              <a:chOff x="0" y="4280452"/>
              <a:chExt cx="5323061" cy="2577548"/>
            </a:xfrm>
          </p:grpSpPr>
          <p:pic>
            <p:nvPicPr>
              <p:cNvPr id="108" name="Picture 107">
                <a:extLst>
                  <a:ext uri="{FF2B5EF4-FFF2-40B4-BE49-F238E27FC236}">
                    <a16:creationId xmlns:a16="http://schemas.microsoft.com/office/drawing/2014/main" id="{7B402A26-079F-7D46-96CC-0A19DB9119BA}"/>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110" name="Picture 109">
                <a:extLst>
                  <a:ext uri="{FF2B5EF4-FFF2-40B4-BE49-F238E27FC236}">
                    <a16:creationId xmlns:a16="http://schemas.microsoft.com/office/drawing/2014/main" id="{2465AFA5-E9BD-334D-ACA9-63787F187A23}"/>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98" name="gradient background1">
              <a:extLst>
                <a:ext uri="{FF2B5EF4-FFF2-40B4-BE49-F238E27FC236}">
                  <a16:creationId xmlns:a16="http://schemas.microsoft.com/office/drawing/2014/main" id="{B40D1F9D-EEF6-8D4C-BDFC-848677A43D1D}"/>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560823" y="366488"/>
            <a:ext cx="10826496" cy="492443"/>
          </a:xfrm>
        </p:spPr>
        <p:txBody>
          <a:bodyPr/>
          <a:lstStyle/>
          <a:p>
            <a:r>
              <a:rPr lang="en-US" sz="3200"/>
              <a:t>Profiles in the ArcGIS JS API</a:t>
            </a:r>
          </a:p>
        </p:txBody>
      </p:sp>
      <p:pic>
        <p:nvPicPr>
          <p:cNvPr id="15" name="Picture 1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a:solidFill>
                  <a:srgbClr val="007AC2">
                    <a:lumMod val="40000"/>
                    <a:lumOff val="60000"/>
                    <a:alpha val="65000"/>
                  </a:srgbClr>
                </a:solidFill>
                <a:latin typeface="Avenir Next" panose="020B0503020202020204" pitchFamily="34" charset="0"/>
                <a:ea typeface="ＭＳ Ｐゴシック"/>
                <a:cs typeface="ＭＳ Ｐゴシック"/>
              </a:rPr>
              <a:t>Profiles define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3193858" y="1052905"/>
            <a:ext cx="1175115"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Popup</a:t>
            </a:r>
            <a:endParaRPr lang="en-US" sz="2800">
              <a:solidFill>
                <a:schemeClr val="tx1">
                  <a:lumMod val="95000"/>
                </a:schemeClr>
              </a:solidFill>
              <a:latin typeface="Avenir Next" panose="020B0503020202020204" pitchFamily="34" charset="0"/>
              <a:ea typeface="ＭＳ Ｐゴシック" pitchFamily="16" charset="-128"/>
              <a:cs typeface="ＭＳ Ｐゴシック" pitchFamily="-97" charset="-128"/>
            </a:endParaRP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4549509" y="1058685"/>
            <a:ext cx="1424562" cy="596859"/>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Labeling</a:t>
            </a:r>
            <a:endParaRPr lang="en-US" sz="2800">
              <a:solidFill>
                <a:schemeClr val="tx1">
                  <a:lumMod val="95000"/>
                </a:schemeClr>
              </a:solidFill>
              <a:latin typeface="Avenir Next" panose="020B0503020202020204" pitchFamily="34" charset="0"/>
              <a:ea typeface="ＭＳ Ｐゴシック" pitchFamily="16" charset="-128"/>
              <a:cs typeface="ＭＳ Ｐゴシック" pitchFamily="-97" charset="-128"/>
            </a:endParaRP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6189806" y="1053355"/>
            <a:ext cx="1568209"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1011771" y="1058685"/>
            <a:ext cx="2044287" cy="593761"/>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Visualization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9783706" y="1031391"/>
            <a:ext cx="2270494"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Field Calculate</a:t>
            </a:r>
          </a:p>
        </p:txBody>
      </p:sp>
      <p:sp>
        <p:nvSpPr>
          <p:cNvPr id="55" name="Rounded Rectangle 54">
            <a:extLst>
              <a:ext uri="{FF2B5EF4-FFF2-40B4-BE49-F238E27FC236}">
                <a16:creationId xmlns:a16="http://schemas.microsoft.com/office/drawing/2014/main" id="{7187914D-9493-E849-B13B-3207E70615A7}"/>
              </a:ext>
            </a:extLst>
          </p:cNvPr>
          <p:cNvSpPr/>
          <p:nvPr/>
        </p:nvSpPr>
        <p:spPr bwMode="auto">
          <a:xfrm>
            <a:off x="7919689" y="1041237"/>
            <a:ext cx="1726217" cy="607127"/>
          </a:xfrm>
          <a:prstGeom prst="roundRect">
            <a:avLst/>
          </a:prstGeom>
          <a:solidFill>
            <a:schemeClr val="bg1">
              <a:lumMod val="75000"/>
              <a:lumOff val="2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a:solidFill>
                  <a:schemeClr val="tx1">
                    <a:lumMod val="95000"/>
                  </a:schemeClr>
                </a:solidFill>
                <a:latin typeface="Avenir Next" panose="020B0503020202020204" pitchFamily="34" charset="0"/>
                <a:ea typeface="ＭＳ Ｐゴシック" pitchFamily="16" charset="-128"/>
                <a:cs typeface="ＭＳ Ｐゴシック" pitchFamily="-97" charset="-128"/>
              </a:rPr>
              <a:t>Constraint</a:t>
            </a:r>
          </a:p>
        </p:txBody>
      </p:sp>
      <p:sp>
        <p:nvSpPr>
          <p:cNvPr id="2" name="Rectangle 1">
            <a:extLst>
              <a:ext uri="{FF2B5EF4-FFF2-40B4-BE49-F238E27FC236}">
                <a16:creationId xmlns:a16="http://schemas.microsoft.com/office/drawing/2014/main" id="{6E0AEE8E-CF41-C14C-A6CE-956391B473D8}"/>
              </a:ext>
            </a:extLst>
          </p:cNvPr>
          <p:cNvSpPr/>
          <p:nvPr/>
        </p:nvSpPr>
        <p:spPr bwMode="auto">
          <a:xfrm>
            <a:off x="62169" y="1818036"/>
            <a:ext cx="12030043" cy="788276"/>
          </a:xfrm>
          <a:prstGeom prst="rect">
            <a:avLst/>
          </a:prstGeom>
          <a:solidFill>
            <a:schemeClr val="bg2">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5" name="Rectangle 44">
            <a:extLst>
              <a:ext uri="{FF2B5EF4-FFF2-40B4-BE49-F238E27FC236}">
                <a16:creationId xmlns:a16="http://schemas.microsoft.com/office/drawing/2014/main" id="{CA6B3227-1604-EF44-910C-14383DE25ACB}"/>
              </a:ext>
            </a:extLst>
          </p:cNvPr>
          <p:cNvSpPr/>
          <p:nvPr/>
        </p:nvSpPr>
        <p:spPr bwMode="auto">
          <a:xfrm>
            <a:off x="62169" y="2790073"/>
            <a:ext cx="12030043" cy="78827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6" name="Rectangle 45">
            <a:extLst>
              <a:ext uri="{FF2B5EF4-FFF2-40B4-BE49-F238E27FC236}">
                <a16:creationId xmlns:a16="http://schemas.microsoft.com/office/drawing/2014/main" id="{CD0B6145-69E1-544E-B288-C0B5CEFC7225}"/>
              </a:ext>
            </a:extLst>
          </p:cNvPr>
          <p:cNvSpPr/>
          <p:nvPr/>
        </p:nvSpPr>
        <p:spPr bwMode="auto">
          <a:xfrm>
            <a:off x="62170" y="3767832"/>
            <a:ext cx="12030043" cy="788276"/>
          </a:xfrm>
          <a:prstGeom prst="rect">
            <a:avLst/>
          </a:prstGeom>
          <a:solidFill>
            <a:schemeClr val="accent5">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7" name="Rectangle 46">
            <a:extLst>
              <a:ext uri="{FF2B5EF4-FFF2-40B4-BE49-F238E27FC236}">
                <a16:creationId xmlns:a16="http://schemas.microsoft.com/office/drawing/2014/main" id="{2E8889C7-4914-5549-B0F0-6ED898E6B006}"/>
              </a:ext>
            </a:extLst>
          </p:cNvPr>
          <p:cNvSpPr/>
          <p:nvPr/>
        </p:nvSpPr>
        <p:spPr bwMode="auto">
          <a:xfrm>
            <a:off x="62169" y="4748962"/>
            <a:ext cx="12042460" cy="788276"/>
          </a:xfrm>
          <a:prstGeom prst="rect">
            <a:avLst/>
          </a:prstGeom>
          <a:solidFill>
            <a:schemeClr val="accent3">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9" name="TextBox 48">
            <a:extLst>
              <a:ext uri="{FF2B5EF4-FFF2-40B4-BE49-F238E27FC236}">
                <a16:creationId xmlns:a16="http://schemas.microsoft.com/office/drawing/2014/main" id="{36E37C33-FAD1-0B42-B55D-8D078014C39D}"/>
              </a:ext>
            </a:extLst>
          </p:cNvPr>
          <p:cNvSpPr txBox="1"/>
          <p:nvPr/>
        </p:nvSpPr>
        <p:spPr>
          <a:xfrm>
            <a:off x="1060546" y="1855328"/>
            <a:ext cx="2133312" cy="660848"/>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ClassBreaksRenderer</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err="1">
                <a:solidFill>
                  <a:schemeClr val="bg1"/>
                </a:solidFill>
                <a:latin typeface="Avenir Next" panose="020B0503020202020204" pitchFamily="34" charset="0"/>
                <a:cs typeface="Arial" panose="020B0604020202020204" pitchFamily="34" charset="0"/>
              </a:rPr>
              <a:t>UniqueValueRenderer</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Visual Variables</a:t>
            </a:r>
          </a:p>
        </p:txBody>
      </p:sp>
      <p:sp>
        <p:nvSpPr>
          <p:cNvPr id="50" name="TextBox 49">
            <a:extLst>
              <a:ext uri="{FF2B5EF4-FFF2-40B4-BE49-F238E27FC236}">
                <a16:creationId xmlns:a16="http://schemas.microsoft.com/office/drawing/2014/main" id="{878DF206-0F9E-7642-95AF-DBD4C67AD740}"/>
              </a:ext>
            </a:extLst>
          </p:cNvPr>
          <p:cNvSpPr txBox="1"/>
          <p:nvPr/>
        </p:nvSpPr>
        <p:spPr>
          <a:xfrm>
            <a:off x="3331601" y="1936808"/>
            <a:ext cx="908244" cy="538337"/>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Popup</a:t>
            </a:r>
          </a:p>
          <a:p>
            <a:pPr algn="ctr" eaLnBrk="0" hangingPunct="0"/>
            <a:r>
              <a:rPr lang="en-US" sz="1600">
                <a:solidFill>
                  <a:schemeClr val="bg1"/>
                </a:solidFill>
                <a:latin typeface="Avenir Next" panose="020B0503020202020204" pitchFamily="34" charset="0"/>
                <a:cs typeface="Arial" panose="020B0604020202020204" pitchFamily="34" charset="0"/>
              </a:rPr>
              <a:t>Template</a:t>
            </a:r>
          </a:p>
        </p:txBody>
      </p:sp>
      <p:sp>
        <p:nvSpPr>
          <p:cNvPr id="51" name="TextBox 50">
            <a:extLst>
              <a:ext uri="{FF2B5EF4-FFF2-40B4-BE49-F238E27FC236}">
                <a16:creationId xmlns:a16="http://schemas.microsoft.com/office/drawing/2014/main" id="{073593B0-F987-0E46-BDCF-0C805801353B}"/>
              </a:ext>
            </a:extLst>
          </p:cNvPr>
          <p:cNvSpPr txBox="1"/>
          <p:nvPr/>
        </p:nvSpPr>
        <p:spPr>
          <a:xfrm>
            <a:off x="4744805" y="2033044"/>
            <a:ext cx="1083383" cy="328584"/>
          </a:xfrm>
          <a:prstGeom prst="rect">
            <a:avLst/>
          </a:prstGeom>
          <a:noFill/>
          <a:effectLst/>
        </p:spPr>
        <p:txBody>
          <a:bodyPr wrap="square" lIns="0" tIns="0" rIns="0" bIns="0" rtlCol="0">
            <a:noAutofit/>
          </a:bodyPr>
          <a:lstStyle/>
          <a:p>
            <a:pPr algn="l" eaLnBrk="0" hangingPunct="0"/>
            <a:r>
              <a:rPr lang="en-US" sz="1600" err="1">
                <a:solidFill>
                  <a:schemeClr val="bg1"/>
                </a:solidFill>
                <a:latin typeface="Avenir Next" panose="020B0503020202020204" pitchFamily="34" charset="0"/>
                <a:cs typeface="Arial" panose="020B0604020202020204" pitchFamily="34" charset="0"/>
              </a:rPr>
              <a:t>LabelClass</a:t>
            </a:r>
            <a:endParaRPr lang="en-US" sz="1600">
              <a:solidFill>
                <a:schemeClr val="bg1"/>
              </a:solidFill>
              <a:latin typeface="Avenir Next" panose="020B0503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8D46E53D-C28A-D34D-A4B6-2F598E0E33B4}"/>
              </a:ext>
            </a:extLst>
          </p:cNvPr>
          <p:cNvSpPr txBox="1"/>
          <p:nvPr/>
        </p:nvSpPr>
        <p:spPr>
          <a:xfrm>
            <a:off x="6364309" y="2012947"/>
            <a:ext cx="1219201" cy="474145"/>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ElevationInfo</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In 3D Scenes</a:t>
            </a:r>
          </a:p>
        </p:txBody>
      </p:sp>
      <p:sp>
        <p:nvSpPr>
          <p:cNvPr id="53" name="TextBox 52">
            <a:extLst>
              <a:ext uri="{FF2B5EF4-FFF2-40B4-BE49-F238E27FC236}">
                <a16:creationId xmlns:a16="http://schemas.microsoft.com/office/drawing/2014/main" id="{3CDC0059-9F15-2444-9C9F-730B765F089F}"/>
              </a:ext>
            </a:extLst>
          </p:cNvPr>
          <p:cNvSpPr txBox="1"/>
          <p:nvPr/>
        </p:nvSpPr>
        <p:spPr>
          <a:xfrm>
            <a:off x="8173196" y="1848288"/>
            <a:ext cx="1219201" cy="698096"/>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FeatureForm</a:t>
            </a:r>
            <a:r>
              <a:rPr lang="en-US" sz="1600">
                <a:solidFill>
                  <a:schemeClr val="bg1"/>
                </a:solidFill>
                <a:latin typeface="Avenir Next" panose="020B0503020202020204" pitchFamily="34" charset="0"/>
                <a:cs typeface="Arial" panose="020B0604020202020204" pitchFamily="34" charset="0"/>
              </a:rPr>
              <a:t> widget</a:t>
            </a:r>
          </a:p>
          <a:p>
            <a:pPr algn="ctr" eaLnBrk="0" hangingPunct="0"/>
            <a:r>
              <a:rPr lang="en-US" sz="1600" err="1">
                <a:solidFill>
                  <a:schemeClr val="bg1"/>
                </a:solidFill>
                <a:latin typeface="Avenir Next" panose="020B0503020202020204" pitchFamily="34" charset="0"/>
                <a:cs typeface="Arial" panose="020B0604020202020204" pitchFamily="34" charset="0"/>
              </a:rPr>
              <a:t>FieldConfig</a:t>
            </a:r>
            <a:endParaRPr lang="en-US" sz="1600">
              <a:solidFill>
                <a:schemeClr val="bg1"/>
              </a:solidFill>
              <a:latin typeface="Avenir Next" panose="020B0503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BF400329-04E8-D342-837F-E61ACDBF73EE}"/>
              </a:ext>
            </a:extLst>
          </p:cNvPr>
          <p:cNvSpPr txBox="1"/>
          <p:nvPr/>
        </p:nvSpPr>
        <p:spPr>
          <a:xfrm>
            <a:off x="10544642" y="2083836"/>
            <a:ext cx="956442" cy="344510"/>
          </a:xfrm>
          <a:prstGeom prst="rect">
            <a:avLst/>
          </a:prstGeom>
          <a:noFill/>
          <a:effectLst/>
        </p:spPr>
        <p:txBody>
          <a:bodyPr wrap="square" lIns="0" tIns="0" rIns="0" bIns="0" rtlCol="0">
            <a:noAutofit/>
          </a:bodyPr>
          <a:lstStyle/>
          <a:p>
            <a:pPr algn="l" eaLnBrk="0" hangingPunct="0"/>
            <a:r>
              <a:rPr lang="en-US">
                <a:solidFill>
                  <a:schemeClr val="bg1"/>
                </a:solidFill>
                <a:latin typeface="Avenir Next" panose="020B0503020202020204" pitchFamily="34" charset="0"/>
                <a:cs typeface="Arial" panose="020B0604020202020204" pitchFamily="34" charset="0"/>
              </a:rPr>
              <a:t>3.x only!</a:t>
            </a:r>
          </a:p>
        </p:txBody>
      </p:sp>
      <p:sp>
        <p:nvSpPr>
          <p:cNvPr id="83" name="TextBox 82">
            <a:extLst>
              <a:ext uri="{FF2B5EF4-FFF2-40B4-BE49-F238E27FC236}">
                <a16:creationId xmlns:a16="http://schemas.microsoft.com/office/drawing/2014/main" id="{0CFE1264-46C5-B942-B5E5-8F8E8839B0E8}"/>
              </a:ext>
            </a:extLst>
          </p:cNvPr>
          <p:cNvSpPr txBox="1"/>
          <p:nvPr/>
        </p:nvSpPr>
        <p:spPr>
          <a:xfrm>
            <a:off x="1561551" y="2945144"/>
            <a:ext cx="1130085" cy="629834"/>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$feature</a:t>
            </a:r>
          </a:p>
          <a:p>
            <a:pPr algn="ctr" eaLnBrk="0" hangingPunct="0"/>
            <a:r>
              <a:rPr lang="en-US" sz="1600">
                <a:solidFill>
                  <a:schemeClr val="bg1"/>
                </a:solidFill>
                <a:latin typeface="Avenir Next" panose="020B0503020202020204" pitchFamily="34" charset="0"/>
                <a:cs typeface="Arial" panose="020B0604020202020204" pitchFamily="34" charset="0"/>
              </a:rPr>
              <a:t>$</a:t>
            </a:r>
            <a:r>
              <a:rPr lang="en-US" sz="1600" err="1">
                <a:solidFill>
                  <a:schemeClr val="bg1"/>
                </a:solidFill>
                <a:latin typeface="Avenir Next" panose="020B0503020202020204" pitchFamily="34" charset="0"/>
                <a:cs typeface="Arial" panose="020B0604020202020204" pitchFamily="34" charset="0"/>
              </a:rPr>
              <a:t>view.scale</a:t>
            </a:r>
            <a:endParaRPr lang="en-US" sz="1600">
              <a:solidFill>
                <a:schemeClr val="bg1"/>
              </a:solidFill>
              <a:latin typeface="Avenir Next" panose="020B0503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F73BFC86-96CA-4C48-AFB2-00366BBEF7A9}"/>
              </a:ext>
            </a:extLst>
          </p:cNvPr>
          <p:cNvSpPr txBox="1"/>
          <p:nvPr/>
        </p:nvSpPr>
        <p:spPr>
          <a:xfrm>
            <a:off x="1633396" y="3894378"/>
            <a:ext cx="815484" cy="589267"/>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Text</a:t>
            </a:r>
          </a:p>
          <a:p>
            <a:pPr algn="ctr" eaLnBrk="0" hangingPunct="0"/>
            <a:r>
              <a:rPr lang="en-US" sz="1600">
                <a:solidFill>
                  <a:schemeClr val="bg1"/>
                </a:solidFill>
                <a:latin typeface="Avenir Next" panose="020B0503020202020204" pitchFamily="34" charset="0"/>
                <a:cs typeface="Arial" panose="020B0604020202020204" pitchFamily="34" charset="0"/>
              </a:rPr>
              <a:t>Number</a:t>
            </a:r>
          </a:p>
        </p:txBody>
      </p:sp>
      <p:sp>
        <p:nvSpPr>
          <p:cNvPr id="85" name="TextBox 84">
            <a:extLst>
              <a:ext uri="{FF2B5EF4-FFF2-40B4-BE49-F238E27FC236}">
                <a16:creationId xmlns:a16="http://schemas.microsoft.com/office/drawing/2014/main" id="{0C0D120B-8AD5-FB47-82E9-5C9C7F127268}"/>
              </a:ext>
            </a:extLst>
          </p:cNvPr>
          <p:cNvSpPr txBox="1"/>
          <p:nvPr/>
        </p:nvSpPr>
        <p:spPr>
          <a:xfrm>
            <a:off x="1462550" y="4886194"/>
            <a:ext cx="1142727" cy="558763"/>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FeatureSet</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functions</a:t>
            </a:r>
          </a:p>
        </p:txBody>
      </p:sp>
      <p:sp>
        <p:nvSpPr>
          <p:cNvPr id="87" name="TextBox 86">
            <a:extLst>
              <a:ext uri="{FF2B5EF4-FFF2-40B4-BE49-F238E27FC236}">
                <a16:creationId xmlns:a16="http://schemas.microsoft.com/office/drawing/2014/main" id="{D9E9CC0A-EBF1-2B4C-8D85-DFF3750056A4}"/>
              </a:ext>
            </a:extLst>
          </p:cNvPr>
          <p:cNvSpPr txBox="1"/>
          <p:nvPr/>
        </p:nvSpPr>
        <p:spPr>
          <a:xfrm>
            <a:off x="3403030" y="2810977"/>
            <a:ext cx="892742" cy="799301"/>
          </a:xfrm>
          <a:prstGeom prst="rect">
            <a:avLst/>
          </a:prstGeom>
          <a:noFill/>
          <a:effectLst/>
        </p:spPr>
        <p:txBody>
          <a:bodyPr wrap="square" lIns="0" tIns="0" rIns="0" bIns="0" numCol="1" rtlCol="0">
            <a:noAutofit/>
          </a:bodyPr>
          <a:lstStyle/>
          <a:p>
            <a:pPr algn="ctr" eaLnBrk="0" hangingPunct="0"/>
            <a:r>
              <a:rPr lang="en-US" sz="1300">
                <a:solidFill>
                  <a:schemeClr val="bg1"/>
                </a:solidFill>
                <a:latin typeface="Avenir Next" panose="020B0503020202020204" pitchFamily="34" charset="0"/>
                <a:cs typeface="Arial" panose="020B0604020202020204" pitchFamily="34" charset="0"/>
              </a:rPr>
              <a:t>$feature</a:t>
            </a:r>
          </a:p>
          <a:p>
            <a:pPr algn="ctr" eaLnBrk="0" hangingPunct="0"/>
            <a:r>
              <a:rPr lang="en-US" sz="1300">
                <a:solidFill>
                  <a:schemeClr val="bg1"/>
                </a:solidFill>
                <a:latin typeface="Avenir Next" panose="020B0503020202020204" pitchFamily="34" charset="0"/>
                <a:cs typeface="Arial" panose="020B0604020202020204" pitchFamily="34" charset="0"/>
              </a:rPr>
              <a:t>$layer</a:t>
            </a:r>
          </a:p>
          <a:p>
            <a:pPr algn="ctr" eaLnBrk="0" hangingPunct="0"/>
            <a:r>
              <a:rPr lang="en-US" sz="1300">
                <a:solidFill>
                  <a:schemeClr val="bg1"/>
                </a:solidFill>
                <a:latin typeface="Avenir Next" panose="020B0503020202020204" pitchFamily="34" charset="0"/>
                <a:cs typeface="Arial" panose="020B0604020202020204" pitchFamily="34" charset="0"/>
              </a:rPr>
              <a:t>$map</a:t>
            </a:r>
          </a:p>
          <a:p>
            <a:pPr algn="ctr" eaLnBrk="0" hangingPunct="0"/>
            <a:r>
              <a:rPr lang="en-US" sz="1300">
                <a:solidFill>
                  <a:schemeClr val="bg1"/>
                </a:solidFill>
                <a:latin typeface="Avenir Next" panose="020B0503020202020204" pitchFamily="34" charset="0"/>
                <a:cs typeface="Arial" panose="020B0604020202020204" pitchFamily="34" charset="0"/>
              </a:rPr>
              <a:t>$datastore</a:t>
            </a:r>
          </a:p>
          <a:p>
            <a:pPr algn="ctr" eaLnBrk="0" hangingPunct="0"/>
            <a:endParaRPr lang="en-US" sz="1300">
              <a:solidFill>
                <a:schemeClr val="bg1"/>
              </a:solidFill>
              <a:latin typeface="Avenir Next" panose="020B0503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99F67825-33DB-3144-AC5F-8573FC8A9418}"/>
              </a:ext>
            </a:extLst>
          </p:cNvPr>
          <p:cNvSpPr txBox="1"/>
          <p:nvPr/>
        </p:nvSpPr>
        <p:spPr>
          <a:xfrm>
            <a:off x="4865718" y="3032272"/>
            <a:ext cx="841557" cy="328676"/>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$feature</a:t>
            </a:r>
          </a:p>
        </p:txBody>
      </p:sp>
      <p:sp>
        <p:nvSpPr>
          <p:cNvPr id="91" name="TextBox 90">
            <a:extLst>
              <a:ext uri="{FF2B5EF4-FFF2-40B4-BE49-F238E27FC236}">
                <a16:creationId xmlns:a16="http://schemas.microsoft.com/office/drawing/2014/main" id="{0811CF3E-A7DE-794F-9092-FE70EB31B424}"/>
              </a:ext>
            </a:extLst>
          </p:cNvPr>
          <p:cNvSpPr txBox="1"/>
          <p:nvPr/>
        </p:nvSpPr>
        <p:spPr>
          <a:xfrm>
            <a:off x="10446979" y="2916365"/>
            <a:ext cx="1130085" cy="629834"/>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$feature</a:t>
            </a:r>
          </a:p>
          <a:p>
            <a:pPr algn="ctr" eaLnBrk="0" hangingPunct="0"/>
            <a:r>
              <a:rPr lang="en-US" sz="1600">
                <a:solidFill>
                  <a:schemeClr val="bg1"/>
                </a:solidFill>
                <a:latin typeface="Avenir Next" panose="020B0503020202020204" pitchFamily="34" charset="0"/>
                <a:cs typeface="Arial" panose="020B0604020202020204" pitchFamily="34" charset="0"/>
              </a:rPr>
              <a:t>$datastore</a:t>
            </a:r>
          </a:p>
        </p:txBody>
      </p:sp>
      <p:sp>
        <p:nvSpPr>
          <p:cNvPr id="92" name="TextBox 91">
            <a:extLst>
              <a:ext uri="{FF2B5EF4-FFF2-40B4-BE49-F238E27FC236}">
                <a16:creationId xmlns:a16="http://schemas.microsoft.com/office/drawing/2014/main" id="{119E9B04-644E-394A-82BA-97C906787E23}"/>
              </a:ext>
            </a:extLst>
          </p:cNvPr>
          <p:cNvSpPr txBox="1"/>
          <p:nvPr/>
        </p:nvSpPr>
        <p:spPr>
          <a:xfrm>
            <a:off x="6553130" y="3060012"/>
            <a:ext cx="841557" cy="328676"/>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$feature</a:t>
            </a:r>
          </a:p>
        </p:txBody>
      </p:sp>
      <p:sp>
        <p:nvSpPr>
          <p:cNvPr id="93" name="TextBox 92">
            <a:extLst>
              <a:ext uri="{FF2B5EF4-FFF2-40B4-BE49-F238E27FC236}">
                <a16:creationId xmlns:a16="http://schemas.microsoft.com/office/drawing/2014/main" id="{EC1899B2-CDB2-4B43-A5B9-809A2BAFA3EA}"/>
              </a:ext>
            </a:extLst>
          </p:cNvPr>
          <p:cNvSpPr txBox="1"/>
          <p:nvPr/>
        </p:nvSpPr>
        <p:spPr>
          <a:xfrm>
            <a:off x="8362017" y="3049578"/>
            <a:ext cx="841557" cy="328676"/>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$feature</a:t>
            </a:r>
          </a:p>
        </p:txBody>
      </p:sp>
      <p:sp>
        <p:nvSpPr>
          <p:cNvPr id="94" name="TextBox 93">
            <a:extLst>
              <a:ext uri="{FF2B5EF4-FFF2-40B4-BE49-F238E27FC236}">
                <a16:creationId xmlns:a16="http://schemas.microsoft.com/office/drawing/2014/main" id="{4304AD56-03CC-6B4A-A53D-E9262CB1D6DC}"/>
              </a:ext>
            </a:extLst>
          </p:cNvPr>
          <p:cNvSpPr txBox="1"/>
          <p:nvPr/>
        </p:nvSpPr>
        <p:spPr>
          <a:xfrm>
            <a:off x="3448984" y="3894378"/>
            <a:ext cx="800834" cy="589267"/>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Text</a:t>
            </a:r>
          </a:p>
          <a:p>
            <a:pPr algn="ctr" eaLnBrk="0" hangingPunct="0"/>
            <a:r>
              <a:rPr lang="en-US" sz="1600">
                <a:solidFill>
                  <a:schemeClr val="bg1"/>
                </a:solidFill>
                <a:latin typeface="Avenir Next" panose="020B0503020202020204" pitchFamily="34" charset="0"/>
                <a:cs typeface="Arial" panose="020B0604020202020204" pitchFamily="34" charset="0"/>
              </a:rPr>
              <a:t>Number</a:t>
            </a:r>
          </a:p>
        </p:txBody>
      </p:sp>
      <p:sp>
        <p:nvSpPr>
          <p:cNvPr id="95" name="TextBox 94">
            <a:extLst>
              <a:ext uri="{FF2B5EF4-FFF2-40B4-BE49-F238E27FC236}">
                <a16:creationId xmlns:a16="http://schemas.microsoft.com/office/drawing/2014/main" id="{98ACD233-7E71-5F46-89E7-27F7B0F0DB65}"/>
              </a:ext>
            </a:extLst>
          </p:cNvPr>
          <p:cNvSpPr txBox="1"/>
          <p:nvPr/>
        </p:nvSpPr>
        <p:spPr>
          <a:xfrm>
            <a:off x="5003596" y="4021615"/>
            <a:ext cx="565801" cy="267553"/>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Text</a:t>
            </a:r>
          </a:p>
        </p:txBody>
      </p:sp>
      <p:sp>
        <p:nvSpPr>
          <p:cNvPr id="96" name="TextBox 95">
            <a:extLst>
              <a:ext uri="{FF2B5EF4-FFF2-40B4-BE49-F238E27FC236}">
                <a16:creationId xmlns:a16="http://schemas.microsoft.com/office/drawing/2014/main" id="{26220882-D5E9-E140-AD53-3232DC499084}"/>
              </a:ext>
            </a:extLst>
          </p:cNvPr>
          <p:cNvSpPr txBox="1"/>
          <p:nvPr/>
        </p:nvSpPr>
        <p:spPr>
          <a:xfrm>
            <a:off x="6572680" y="4028937"/>
            <a:ext cx="800834" cy="267553"/>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Number</a:t>
            </a:r>
          </a:p>
        </p:txBody>
      </p:sp>
      <p:sp>
        <p:nvSpPr>
          <p:cNvPr id="97" name="TextBox 96">
            <a:extLst>
              <a:ext uri="{FF2B5EF4-FFF2-40B4-BE49-F238E27FC236}">
                <a16:creationId xmlns:a16="http://schemas.microsoft.com/office/drawing/2014/main" id="{29BA9727-42D3-5E43-BD7F-DFCE40B5FA2B}"/>
              </a:ext>
            </a:extLst>
          </p:cNvPr>
          <p:cNvSpPr txBox="1"/>
          <p:nvPr/>
        </p:nvSpPr>
        <p:spPr>
          <a:xfrm>
            <a:off x="8382378" y="4053544"/>
            <a:ext cx="800834" cy="267553"/>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Boolean</a:t>
            </a:r>
          </a:p>
        </p:txBody>
      </p:sp>
      <p:sp>
        <p:nvSpPr>
          <p:cNvPr id="99" name="TextBox 98">
            <a:extLst>
              <a:ext uri="{FF2B5EF4-FFF2-40B4-BE49-F238E27FC236}">
                <a16:creationId xmlns:a16="http://schemas.microsoft.com/office/drawing/2014/main" id="{A0A43142-9563-D045-A8BC-E14D1278D906}"/>
              </a:ext>
            </a:extLst>
          </p:cNvPr>
          <p:cNvSpPr txBox="1"/>
          <p:nvPr/>
        </p:nvSpPr>
        <p:spPr>
          <a:xfrm>
            <a:off x="10618169" y="3808046"/>
            <a:ext cx="815484" cy="698851"/>
          </a:xfrm>
          <a:prstGeom prst="rect">
            <a:avLst/>
          </a:prstGeom>
          <a:noFill/>
          <a:effectLst/>
        </p:spPr>
        <p:txBody>
          <a:bodyPr wrap="square" lIns="0" tIns="0" rIns="0" bIns="0" rtlCol="0">
            <a:noAutofit/>
          </a:bodyPr>
          <a:lstStyle/>
          <a:p>
            <a:pPr algn="ctr" eaLnBrk="0" hangingPunct="0"/>
            <a:r>
              <a:rPr lang="en-US" sz="1600">
                <a:solidFill>
                  <a:schemeClr val="bg1"/>
                </a:solidFill>
                <a:latin typeface="Avenir Next" panose="020B0503020202020204" pitchFamily="34" charset="0"/>
                <a:cs typeface="Arial" panose="020B0604020202020204" pitchFamily="34" charset="0"/>
              </a:rPr>
              <a:t>Text</a:t>
            </a:r>
          </a:p>
          <a:p>
            <a:pPr algn="ctr" eaLnBrk="0" hangingPunct="0"/>
            <a:r>
              <a:rPr lang="en-US" sz="1600">
                <a:solidFill>
                  <a:schemeClr val="bg1"/>
                </a:solidFill>
                <a:latin typeface="Avenir Next" panose="020B0503020202020204" pitchFamily="34" charset="0"/>
                <a:cs typeface="Arial" panose="020B0604020202020204" pitchFamily="34" charset="0"/>
              </a:rPr>
              <a:t>Number</a:t>
            </a:r>
          </a:p>
          <a:p>
            <a:pPr algn="ctr" eaLnBrk="0" hangingPunct="0"/>
            <a:r>
              <a:rPr lang="en-US" sz="1600">
                <a:solidFill>
                  <a:schemeClr val="bg1"/>
                </a:solidFill>
                <a:latin typeface="Avenir Next" panose="020B0503020202020204" pitchFamily="34" charset="0"/>
                <a:cs typeface="Arial" panose="020B0604020202020204" pitchFamily="34" charset="0"/>
              </a:rPr>
              <a:t>Date</a:t>
            </a:r>
          </a:p>
        </p:txBody>
      </p:sp>
      <p:sp>
        <p:nvSpPr>
          <p:cNvPr id="100" name="TextBox 99">
            <a:extLst>
              <a:ext uri="{FF2B5EF4-FFF2-40B4-BE49-F238E27FC236}">
                <a16:creationId xmlns:a16="http://schemas.microsoft.com/office/drawing/2014/main" id="{A466B6D8-8DF4-8547-8FCC-3A036E396724}"/>
              </a:ext>
            </a:extLst>
          </p:cNvPr>
          <p:cNvSpPr txBox="1"/>
          <p:nvPr/>
        </p:nvSpPr>
        <p:spPr>
          <a:xfrm>
            <a:off x="4763143" y="4886195"/>
            <a:ext cx="1046707" cy="558763"/>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FeatureSet</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functions</a:t>
            </a:r>
          </a:p>
        </p:txBody>
      </p:sp>
      <p:sp>
        <p:nvSpPr>
          <p:cNvPr id="101" name="TextBox 100">
            <a:extLst>
              <a:ext uri="{FF2B5EF4-FFF2-40B4-BE49-F238E27FC236}">
                <a16:creationId xmlns:a16="http://schemas.microsoft.com/office/drawing/2014/main" id="{B22FDB21-22E2-804A-86EB-E80200D2D0EB}"/>
              </a:ext>
            </a:extLst>
          </p:cNvPr>
          <p:cNvSpPr txBox="1"/>
          <p:nvPr/>
        </p:nvSpPr>
        <p:spPr>
          <a:xfrm>
            <a:off x="6401733" y="4913438"/>
            <a:ext cx="1142727" cy="558763"/>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FeatureSet</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functions</a:t>
            </a:r>
          </a:p>
        </p:txBody>
      </p:sp>
      <p:sp>
        <p:nvSpPr>
          <p:cNvPr id="102" name="TextBox 101">
            <a:extLst>
              <a:ext uri="{FF2B5EF4-FFF2-40B4-BE49-F238E27FC236}">
                <a16:creationId xmlns:a16="http://schemas.microsoft.com/office/drawing/2014/main" id="{B8C5572B-3FB4-7247-BE4E-F481B0F4B961}"/>
              </a:ext>
            </a:extLst>
          </p:cNvPr>
          <p:cNvSpPr txBox="1"/>
          <p:nvPr/>
        </p:nvSpPr>
        <p:spPr>
          <a:xfrm>
            <a:off x="8211431" y="4896230"/>
            <a:ext cx="1142727" cy="558763"/>
          </a:xfrm>
          <a:prstGeom prst="rect">
            <a:avLst/>
          </a:prstGeom>
          <a:noFill/>
          <a:effectLst/>
        </p:spPr>
        <p:txBody>
          <a:bodyPr wrap="square" lIns="0" tIns="0" rIns="0" bIns="0" rtlCol="0">
            <a:noAutofit/>
          </a:bodyPr>
          <a:lstStyle/>
          <a:p>
            <a:pPr algn="ctr" eaLnBrk="0" hangingPunct="0"/>
            <a:r>
              <a:rPr lang="en-US" sz="1600" err="1">
                <a:solidFill>
                  <a:schemeClr val="bg1"/>
                </a:solidFill>
                <a:latin typeface="Avenir Next" panose="020B0503020202020204" pitchFamily="34" charset="0"/>
                <a:cs typeface="Arial" panose="020B0604020202020204" pitchFamily="34" charset="0"/>
              </a:rPr>
              <a:t>FeatureSet</a:t>
            </a:r>
            <a:endParaRPr lang="en-US" sz="1600">
              <a:solidFill>
                <a:schemeClr val="bg1"/>
              </a:solidFill>
              <a:latin typeface="Avenir Next" panose="020B0503020202020204" pitchFamily="34" charset="0"/>
              <a:cs typeface="Arial" panose="020B0604020202020204" pitchFamily="34" charset="0"/>
            </a:endParaRPr>
          </a:p>
          <a:p>
            <a:pPr algn="ctr" eaLnBrk="0" hangingPunct="0"/>
            <a:r>
              <a:rPr lang="en-US" sz="1600">
                <a:solidFill>
                  <a:schemeClr val="bg1"/>
                </a:solidFill>
                <a:latin typeface="Avenir Next" panose="020B0503020202020204" pitchFamily="34" charset="0"/>
                <a:cs typeface="Arial" panose="020B0604020202020204" pitchFamily="34" charset="0"/>
              </a:rPr>
              <a:t>functions</a:t>
            </a:r>
          </a:p>
        </p:txBody>
      </p:sp>
      <p:sp>
        <p:nvSpPr>
          <p:cNvPr id="103" name="TextBox 102">
            <a:extLst>
              <a:ext uri="{FF2B5EF4-FFF2-40B4-BE49-F238E27FC236}">
                <a16:creationId xmlns:a16="http://schemas.microsoft.com/office/drawing/2014/main" id="{5B7076DB-60F5-C042-AD11-448A26093AAC}"/>
              </a:ext>
            </a:extLst>
          </p:cNvPr>
          <p:cNvSpPr txBox="1"/>
          <p:nvPr/>
        </p:nvSpPr>
        <p:spPr>
          <a:xfrm>
            <a:off x="147432" y="2115981"/>
            <a:ext cx="795469" cy="268075"/>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Context</a:t>
            </a:r>
          </a:p>
        </p:txBody>
      </p:sp>
      <p:sp>
        <p:nvSpPr>
          <p:cNvPr id="104" name="TextBox 103">
            <a:extLst>
              <a:ext uri="{FF2B5EF4-FFF2-40B4-BE49-F238E27FC236}">
                <a16:creationId xmlns:a16="http://schemas.microsoft.com/office/drawing/2014/main" id="{200520AC-0D48-934A-8CA9-AF608AAD5840}"/>
              </a:ext>
            </a:extLst>
          </p:cNvPr>
          <p:cNvSpPr txBox="1"/>
          <p:nvPr/>
        </p:nvSpPr>
        <p:spPr>
          <a:xfrm>
            <a:off x="147432" y="3030875"/>
            <a:ext cx="795468" cy="268075"/>
          </a:xfrm>
          <a:prstGeom prst="rect">
            <a:avLst/>
          </a:prstGeom>
          <a:noFill/>
          <a:effectLst/>
        </p:spPr>
        <p:txBody>
          <a:bodyPr wrap="square" lIns="0" tIns="0" rIns="0" bIns="0" rtlCol="0">
            <a:noAutofit/>
          </a:bodyPr>
          <a:lstStyle/>
          <a:p>
            <a:pPr algn="l" eaLnBrk="0" hangingPunct="0"/>
            <a:r>
              <a:rPr lang="en-US" sz="1600" err="1">
                <a:solidFill>
                  <a:schemeClr val="bg1"/>
                </a:solidFill>
                <a:latin typeface="Avenir Next" panose="020B0503020202020204" pitchFamily="34" charset="0"/>
                <a:cs typeface="Arial" panose="020B0604020202020204" pitchFamily="34" charset="0"/>
              </a:rPr>
              <a:t>Globals</a:t>
            </a:r>
            <a:endParaRPr lang="en-US" sz="1600">
              <a:solidFill>
                <a:schemeClr val="bg1"/>
              </a:solidFill>
              <a:latin typeface="Avenir Next" panose="020B0503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E4F81B85-6AAB-3A49-9B7F-ED5194B857FC}"/>
              </a:ext>
            </a:extLst>
          </p:cNvPr>
          <p:cNvSpPr txBox="1"/>
          <p:nvPr/>
        </p:nvSpPr>
        <p:spPr>
          <a:xfrm>
            <a:off x="147432" y="3930098"/>
            <a:ext cx="795468" cy="268075"/>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Return Type</a:t>
            </a:r>
          </a:p>
        </p:txBody>
      </p:sp>
      <p:sp>
        <p:nvSpPr>
          <p:cNvPr id="106" name="TextBox 105">
            <a:extLst>
              <a:ext uri="{FF2B5EF4-FFF2-40B4-BE49-F238E27FC236}">
                <a16:creationId xmlns:a16="http://schemas.microsoft.com/office/drawing/2014/main" id="{E23475CE-D291-624E-8AD9-7A3E3125DF35}"/>
              </a:ext>
            </a:extLst>
          </p:cNvPr>
          <p:cNvSpPr txBox="1"/>
          <p:nvPr/>
        </p:nvSpPr>
        <p:spPr>
          <a:xfrm>
            <a:off x="147432" y="4920809"/>
            <a:ext cx="1067373" cy="544022"/>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Banned</a:t>
            </a:r>
          </a:p>
          <a:p>
            <a:pPr algn="l" eaLnBrk="0" hangingPunct="0"/>
            <a:r>
              <a:rPr lang="en-US" sz="1600">
                <a:solidFill>
                  <a:schemeClr val="bg1"/>
                </a:solidFill>
                <a:latin typeface="Avenir Next" panose="020B0503020202020204" pitchFamily="34" charset="0"/>
                <a:cs typeface="Arial" panose="020B0604020202020204" pitchFamily="34" charset="0"/>
              </a:rPr>
              <a:t>functions</a:t>
            </a:r>
          </a:p>
        </p:txBody>
      </p:sp>
      <p:sp>
        <p:nvSpPr>
          <p:cNvPr id="107" name="TextBox 106">
            <a:extLst>
              <a:ext uri="{FF2B5EF4-FFF2-40B4-BE49-F238E27FC236}">
                <a16:creationId xmlns:a16="http://schemas.microsoft.com/office/drawing/2014/main" id="{ED22143E-6FC9-3E4A-AD8D-6554D9AB2982}"/>
              </a:ext>
            </a:extLst>
          </p:cNvPr>
          <p:cNvSpPr txBox="1"/>
          <p:nvPr/>
        </p:nvSpPr>
        <p:spPr>
          <a:xfrm>
            <a:off x="3609741" y="5039905"/>
            <a:ext cx="479320" cy="307304"/>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N/A</a:t>
            </a:r>
          </a:p>
        </p:txBody>
      </p:sp>
      <p:sp>
        <p:nvSpPr>
          <p:cNvPr id="109" name="TextBox 108">
            <a:extLst>
              <a:ext uri="{FF2B5EF4-FFF2-40B4-BE49-F238E27FC236}">
                <a16:creationId xmlns:a16="http://schemas.microsoft.com/office/drawing/2014/main" id="{C12749BF-3E10-324E-A0A4-F65380D17EF7}"/>
              </a:ext>
            </a:extLst>
          </p:cNvPr>
          <p:cNvSpPr txBox="1"/>
          <p:nvPr/>
        </p:nvSpPr>
        <p:spPr>
          <a:xfrm>
            <a:off x="10772361" y="5011924"/>
            <a:ext cx="479320" cy="307304"/>
          </a:xfrm>
          <a:prstGeom prst="rect">
            <a:avLst/>
          </a:prstGeom>
          <a:noFill/>
          <a:effectLst/>
        </p:spPr>
        <p:txBody>
          <a:bodyPr wrap="square" lIns="0" tIns="0" rIns="0" bIns="0" rtlCol="0">
            <a:noAutofit/>
          </a:bodyPr>
          <a:lstStyle/>
          <a:p>
            <a:pPr algn="l" eaLnBrk="0" hangingPunct="0"/>
            <a:r>
              <a:rPr lang="en-US" sz="1600">
                <a:solidFill>
                  <a:schemeClr val="bg1"/>
                </a:solidFill>
                <a:latin typeface="Avenir Next" panose="020B0503020202020204" pitchFamily="34" charset="0"/>
                <a:cs typeface="Arial" panose="020B0604020202020204" pitchFamily="34" charset="0"/>
              </a:rPr>
              <a:t>N/A</a:t>
            </a:r>
          </a:p>
        </p:txBody>
      </p:sp>
    </p:spTree>
    <p:extLst>
      <p:ext uri="{BB962C8B-B14F-4D97-AF65-F5344CB8AC3E}">
        <p14:creationId xmlns:p14="http://schemas.microsoft.com/office/powerpoint/2010/main" val="18604460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dissolve">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dissolve">
                                      <p:cBhvr>
                                        <p:cTn id="15" dur="500"/>
                                        <p:tgtEl>
                                          <p:spTgt spid="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dissolve">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dissolve">
                                      <p:cBhvr>
                                        <p:cTn id="23" dur="500"/>
                                        <p:tgtEl>
                                          <p:spTgt spid="4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dissolve">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dissolve">
                                      <p:cBhvr>
                                        <p:cTn id="31" dur="500"/>
                                        <p:tgtEl>
                                          <p:spTgt spid="10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dissolv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dissolve">
                                      <p:cBhvr>
                                        <p:cTn id="42" dur="500"/>
                                        <p:tgtEl>
                                          <p:spTgt spid="4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dissolve">
                                      <p:cBhvr>
                                        <p:cTn id="45" dur="500"/>
                                        <p:tgtEl>
                                          <p:spTgt spid="8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dissolve">
                                      <p:cBhvr>
                                        <p:cTn id="48" dur="500"/>
                                        <p:tgtEl>
                                          <p:spTgt spid="8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dissolve">
                                      <p:cBhvr>
                                        <p:cTn id="51" dur="500"/>
                                        <p:tgtEl>
                                          <p:spTgt spid="8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dissolve">
                                      <p:cBhvr>
                                        <p:cTn id="56" dur="500"/>
                                        <p:tgtEl>
                                          <p:spTgt spid="3"/>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dissolve">
                                      <p:cBhvr>
                                        <p:cTn id="59" dur="500"/>
                                        <p:tgtEl>
                                          <p:spTgt spid="50"/>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dissolve">
                                      <p:cBhvr>
                                        <p:cTn id="62" dur="500"/>
                                        <p:tgtEl>
                                          <p:spTgt spid="87"/>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dissolve">
                                      <p:cBhvr>
                                        <p:cTn id="65" dur="500"/>
                                        <p:tgtEl>
                                          <p:spTgt spid="9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07"/>
                                        </p:tgtEl>
                                        <p:attrNameLst>
                                          <p:attrName>style.visibility</p:attrName>
                                        </p:attrNameLst>
                                      </p:cBhvr>
                                      <p:to>
                                        <p:strVal val="visible"/>
                                      </p:to>
                                    </p:set>
                                    <p:animEffect transition="in" filter="dissolve">
                                      <p:cBhvr>
                                        <p:cTn id="68" dur="500"/>
                                        <p:tgtEl>
                                          <p:spTgt spid="10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dissolve">
                                      <p:cBhvr>
                                        <p:cTn id="73" dur="500"/>
                                        <p:tgtEl>
                                          <p:spTgt spid="2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animEffect transition="in" filter="dissolve">
                                      <p:cBhvr>
                                        <p:cTn id="79" dur="500"/>
                                        <p:tgtEl>
                                          <p:spTgt spid="88"/>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dissolve">
                                      <p:cBhvr>
                                        <p:cTn id="82" dur="500"/>
                                        <p:tgtEl>
                                          <p:spTgt spid="9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0"/>
                                        </p:tgtEl>
                                        <p:attrNameLst>
                                          <p:attrName>style.visibility</p:attrName>
                                        </p:attrNameLst>
                                      </p:cBhvr>
                                      <p:to>
                                        <p:strVal val="visible"/>
                                      </p:to>
                                    </p:set>
                                    <p:animEffect transition="in" filter="dissolve">
                                      <p:cBhvr>
                                        <p:cTn id="85" dur="500"/>
                                        <p:tgtEl>
                                          <p:spTgt spid="100"/>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dissolve">
                                      <p:cBhvr>
                                        <p:cTn id="93" dur="500"/>
                                        <p:tgtEl>
                                          <p:spTgt spid="5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92"/>
                                        </p:tgtEl>
                                        <p:attrNameLst>
                                          <p:attrName>style.visibility</p:attrName>
                                        </p:attrNameLst>
                                      </p:cBhvr>
                                      <p:to>
                                        <p:strVal val="visible"/>
                                      </p:to>
                                    </p:set>
                                    <p:animEffect transition="in" filter="dissolve">
                                      <p:cBhvr>
                                        <p:cTn id="96" dur="500"/>
                                        <p:tgtEl>
                                          <p:spTgt spid="9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96"/>
                                        </p:tgtEl>
                                        <p:attrNameLst>
                                          <p:attrName>style.visibility</p:attrName>
                                        </p:attrNameLst>
                                      </p:cBhvr>
                                      <p:to>
                                        <p:strVal val="visible"/>
                                      </p:to>
                                    </p:set>
                                    <p:animEffect transition="in" filter="dissolve">
                                      <p:cBhvr>
                                        <p:cTn id="99" dur="500"/>
                                        <p:tgtEl>
                                          <p:spTgt spid="9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Effect transition="in" filter="dissolve">
                                      <p:cBhvr>
                                        <p:cTn id="102" dur="500"/>
                                        <p:tgtEl>
                                          <p:spTgt spid="101"/>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dissolve">
                                      <p:cBhvr>
                                        <p:cTn id="107" dur="500"/>
                                        <p:tgtEl>
                                          <p:spTgt spid="55"/>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dissolve">
                                      <p:cBhvr>
                                        <p:cTn id="110" dur="500"/>
                                        <p:tgtEl>
                                          <p:spTgt spid="53"/>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dissolve">
                                      <p:cBhvr>
                                        <p:cTn id="113" dur="500"/>
                                        <p:tgtEl>
                                          <p:spTgt spid="93"/>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dissolve">
                                      <p:cBhvr>
                                        <p:cTn id="116" dur="500"/>
                                        <p:tgtEl>
                                          <p:spTgt spid="97"/>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102"/>
                                        </p:tgtEl>
                                        <p:attrNameLst>
                                          <p:attrName>style.visibility</p:attrName>
                                        </p:attrNameLst>
                                      </p:cBhvr>
                                      <p:to>
                                        <p:strVal val="visible"/>
                                      </p:to>
                                    </p:set>
                                    <p:animEffect transition="in" filter="dissolve">
                                      <p:cBhvr>
                                        <p:cTn id="119" dur="500"/>
                                        <p:tgtEl>
                                          <p:spTgt spid="102"/>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dissolve">
                                      <p:cBhvr>
                                        <p:cTn id="124" dur="500"/>
                                        <p:tgtEl>
                                          <p:spTgt spid="32"/>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dissolve">
                                      <p:cBhvr>
                                        <p:cTn id="127" dur="500"/>
                                        <p:tgtEl>
                                          <p:spTgt spid="54"/>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dissolve">
                                      <p:cBhvr>
                                        <p:cTn id="130" dur="500"/>
                                        <p:tgtEl>
                                          <p:spTgt spid="9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99"/>
                                        </p:tgtEl>
                                        <p:attrNameLst>
                                          <p:attrName>style.visibility</p:attrName>
                                        </p:attrNameLst>
                                      </p:cBhvr>
                                      <p:to>
                                        <p:strVal val="visible"/>
                                      </p:to>
                                    </p:set>
                                    <p:animEffect transition="in" filter="dissolve">
                                      <p:cBhvr>
                                        <p:cTn id="133" dur="500"/>
                                        <p:tgtEl>
                                          <p:spTgt spid="99"/>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09"/>
                                        </p:tgtEl>
                                        <p:attrNameLst>
                                          <p:attrName>style.visibility</p:attrName>
                                        </p:attrNameLst>
                                      </p:cBhvr>
                                      <p:to>
                                        <p:strVal val="visible"/>
                                      </p:to>
                                    </p:set>
                                    <p:animEffect transition="in" filter="dissolve">
                                      <p:cBhvr>
                                        <p:cTn id="136"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27" grpId="0" animBg="1"/>
      <p:bldP spid="28" grpId="0" animBg="1"/>
      <p:bldP spid="32" grpId="0" animBg="1"/>
      <p:bldP spid="55" grpId="0" animBg="1"/>
      <p:bldP spid="2" grpId="0" animBg="1"/>
      <p:bldP spid="45" grpId="0" animBg="1"/>
      <p:bldP spid="46" grpId="0" animBg="1"/>
      <p:bldP spid="47" grpId="0" animBg="1"/>
      <p:bldP spid="49" grpId="0"/>
      <p:bldP spid="50" grpId="0"/>
      <p:bldP spid="51" grpId="0"/>
      <p:bldP spid="52" grpId="0"/>
      <p:bldP spid="53" grpId="0"/>
      <p:bldP spid="54" grpId="0"/>
      <p:bldP spid="83" grpId="0"/>
      <p:bldP spid="84" grpId="0"/>
      <p:bldP spid="85" grpId="0"/>
      <p:bldP spid="87" grpId="0"/>
      <p:bldP spid="88" grpId="0"/>
      <p:bldP spid="91" grpId="0"/>
      <p:bldP spid="92" grpId="0"/>
      <p:bldP spid="93" grpId="0"/>
      <p:bldP spid="94" grpId="0"/>
      <p:bldP spid="95" grpId="0"/>
      <p:bldP spid="96" grpId="0"/>
      <p:bldP spid="97" grpId="0"/>
      <p:bldP spid="99" grpId="0"/>
      <p:bldP spid="100" grpId="0"/>
      <p:bldP spid="101" grpId="0"/>
      <p:bldP spid="102" grpId="0"/>
      <p:bldP spid="103" grpId="0"/>
      <p:bldP spid="104" grpId="0"/>
      <p:bldP spid="105" grpId="0"/>
      <p:bldP spid="106" grpId="0"/>
      <p:bldP spid="107" grpId="0"/>
      <p:bldP spid="10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BB24AB5-38C4-644D-8612-D1375B5694FA}"/>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6D78E528-2199-4D46-8515-19B80BEDF9D1}"/>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1CF24CE1-EBC0-334B-A50F-5C5EEBE5B41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86CB6BF0-4775-2B42-ADDD-AA4F42C098BB}"/>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E1937B8A-96DA-0646-9AE2-66D244D794AD}"/>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0B8725D4-801A-7940-8940-27F7631A2EA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F43E0A76-8B55-524F-AAAC-652D7162DBF2}"/>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EA6A8EAD-A4E4-1A46-A05C-AB8BCD3EA104}"/>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369332"/>
          </a:xfrm>
        </p:spPr>
        <p:txBody>
          <a:bodyPr/>
          <a:lstStyle/>
          <a:p>
            <a:r>
              <a:rPr lang="en-US"/>
              <a:t>ESRI JS API: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a:t>Expression properties are set as literal strings</a:t>
            </a:r>
          </a:p>
          <a:p>
            <a:endParaRPr lang="en-US" sz="2400"/>
          </a:p>
          <a:p>
            <a:r>
              <a:rPr lang="en-US" sz="2400"/>
              <a:t>Arcade interpreter will execute </a:t>
            </a:r>
            <a:r>
              <a:rPr lang="en-US" sz="2400" err="1">
                <a:solidFill>
                  <a:schemeClr val="bg2">
                    <a:lumMod val="20000"/>
                    <a:lumOff val="80000"/>
                  </a:schemeClr>
                </a:solidFill>
              </a:rPr>
              <a:t>valueExpression</a:t>
            </a:r>
            <a:r>
              <a:rPr lang="en-US" sz="2400"/>
              <a:t> for every feature</a:t>
            </a:r>
            <a:endParaRPr lang="en-US"/>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a:solidFill>
                  <a:schemeClr val="accent1">
                    <a:lumMod val="75000"/>
                  </a:schemeClr>
                </a:solidFill>
                <a:latin typeface="Consolas" panose="020B0609020204030204" pitchFamily="49" charset="0"/>
              </a:rPr>
              <a:t>var</a:t>
            </a:r>
            <a:r>
              <a:rPr lang="en-GB" sz="2000" b="0">
                <a:solidFill>
                  <a:schemeClr val="bg1"/>
                </a:solidFill>
                <a:latin typeface="Consolas" panose="020B0609020204030204" pitchFamily="49" charset="0"/>
              </a:rPr>
              <a:t> renderer =</a:t>
            </a:r>
            <a:r>
              <a:rPr lang="en-GB" sz="2000" b="0">
                <a:solidFill>
                  <a:schemeClr val="accent1">
                    <a:lumMod val="75000"/>
                  </a:schemeClr>
                </a:solidFill>
                <a:latin typeface="Consolas" panose="020B0609020204030204" pitchFamily="49" charset="0"/>
              </a:rPr>
              <a:t> </a:t>
            </a:r>
            <a:r>
              <a:rPr lang="en-GB" sz="2000" b="0">
                <a:solidFill>
                  <a:schemeClr val="bg1"/>
                </a:solidFill>
                <a:latin typeface="Consolas" panose="020B0609020204030204" pitchFamily="49" charset="0"/>
              </a:rPr>
              <a:t>{</a:t>
            </a:r>
          </a:p>
          <a:p>
            <a:pPr marL="283464" lvl="1" indent="0">
              <a:buNone/>
            </a:pPr>
            <a:r>
              <a:rPr lang="en-GB" sz="2000" b="0">
                <a:solidFill>
                  <a:schemeClr val="bg1"/>
                </a:solidFill>
                <a:latin typeface="Consolas" panose="020B0609020204030204" pitchFamily="49" charset="0"/>
              </a:rPr>
              <a:t> type: “class-breaks”,</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valueExpression</a:t>
            </a:r>
            <a:r>
              <a:rPr lang="en-GB" sz="2000" b="0">
                <a:solidFill>
                  <a:schemeClr val="bg1"/>
                </a:solidFill>
                <a:latin typeface="Consolas" panose="020B0609020204030204" pitchFamily="49" charset="0"/>
              </a:rPr>
              <a:t>: "( $</a:t>
            </a:r>
            <a:r>
              <a:rPr lang="en-GB" sz="2000" b="0" err="1">
                <a:solidFill>
                  <a:schemeClr val="bg1"/>
                </a:solidFill>
                <a:latin typeface="Consolas" panose="020B0609020204030204" pitchFamily="49" charset="0"/>
              </a:rPr>
              <a:t>feature.TOT_VOTES</a:t>
            </a:r>
            <a:r>
              <a:rPr lang="en-GB" sz="2000" b="0">
                <a:solidFill>
                  <a:schemeClr val="bg1"/>
                </a:solidFill>
                <a:latin typeface="Consolas" panose="020B0609020204030204" pitchFamily="49" charset="0"/>
              </a:rPr>
              <a:t> / $</a:t>
            </a:r>
            <a:r>
              <a:rPr lang="en-GB" sz="2000" b="0" err="1">
                <a:solidFill>
                  <a:schemeClr val="bg1"/>
                </a:solidFill>
                <a:latin typeface="Consolas" panose="020B0609020204030204" pitchFamily="49" charset="0"/>
              </a:rPr>
              <a:t>feature.REG_VOTERS</a:t>
            </a:r>
            <a:r>
              <a:rPr lang="en-GB" sz="2000" b="0">
                <a:solidFill>
                  <a:schemeClr val="bg1"/>
                </a:solidFill>
                <a:latin typeface="Consolas" panose="020B0609020204030204" pitchFamily="49" charset="0"/>
              </a:rPr>
              <a:t> ) * 100",</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valueExpressionTitle</a:t>
            </a:r>
            <a:r>
              <a:rPr lang="en-GB" sz="2000" b="0">
                <a:solidFill>
                  <a:schemeClr val="bg1"/>
                </a:solidFill>
                <a:latin typeface="Consolas" panose="020B0609020204030204" pitchFamily="49" charset="0"/>
              </a:rPr>
              <a:t>: "Voter turnout"</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classBreakInfos</a:t>
            </a:r>
            <a:r>
              <a:rPr lang="en-GB" sz="2000" b="0">
                <a:solidFill>
                  <a:schemeClr val="bg1"/>
                </a:solidFill>
                <a:latin typeface="Consolas" panose="020B0609020204030204" pitchFamily="49" charset="0"/>
              </a:rPr>
              <a:t>: [ ... ], </a:t>
            </a:r>
          </a:p>
          <a:p>
            <a:pPr marL="283464" lvl="1" indent="0">
              <a:buNone/>
            </a:pPr>
            <a:r>
              <a:rPr lang="en-GB" sz="2000" b="0">
                <a:solidFill>
                  <a:schemeClr val="bg1"/>
                </a:solidFill>
                <a:latin typeface="Consolas" panose="020B0609020204030204" pitchFamily="49" charset="0"/>
              </a:rPr>
              <a:t>};</a:t>
            </a:r>
          </a:p>
          <a:p>
            <a:pPr marL="283464" lvl="1" indent="0">
              <a:buNone/>
            </a:pPr>
            <a:endParaRPr lang="en-GB" sz="2000" b="0">
              <a:solidFill>
                <a:schemeClr val="bg1"/>
              </a:solidFill>
              <a:latin typeface="Consolas" panose="020B0609020204030204" pitchFamily="49" charset="0"/>
            </a:endParaRPr>
          </a:p>
          <a:p>
            <a:pPr marL="283464" lvl="1" indent="0">
              <a:buNone/>
            </a:pPr>
            <a:endParaRPr lang="en-GB" sz="2000" b="0">
              <a:solidFill>
                <a:schemeClr val="bg1"/>
              </a:solidFill>
              <a:latin typeface="Avenir Next" panose="020B0503020202020204" pitchFamily="34" charset="0"/>
            </a:endParaRPr>
          </a:p>
          <a:p>
            <a:pPr marL="283464" lvl="1" indent="0">
              <a:buNone/>
            </a:pPr>
            <a:endParaRPr lang="en-GB" sz="2000" b="0">
              <a:solidFill>
                <a:schemeClr val="bg1"/>
              </a:solidFill>
              <a:latin typeface="Avenir Next" panose="020B0503020202020204" pitchFamily="34" charset="0"/>
            </a:endParaRPr>
          </a:p>
        </p:txBody>
      </p:sp>
    </p:spTree>
    <p:extLst>
      <p:ext uri="{BB962C8B-B14F-4D97-AF65-F5344CB8AC3E}">
        <p14:creationId xmlns:p14="http://schemas.microsoft.com/office/powerpoint/2010/main" val="266700940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70081F7B-BE18-A948-944A-EE10EAE5C4BE}"/>
              </a:ext>
            </a:extLst>
          </p:cNvPr>
          <p:cNvGrpSpPr/>
          <p:nvPr/>
        </p:nvGrpSpPr>
        <p:grpSpPr>
          <a:xfrm>
            <a:off x="0" y="0"/>
            <a:ext cx="12192000" cy="6858000"/>
            <a:chOff x="0" y="0"/>
            <a:chExt cx="12192000" cy="6858000"/>
          </a:xfrm>
        </p:grpSpPr>
        <p:grpSp>
          <p:nvGrpSpPr>
            <p:cNvPr id="30" name="Group 29">
              <a:extLst>
                <a:ext uri="{FF2B5EF4-FFF2-40B4-BE49-F238E27FC236}">
                  <a16:creationId xmlns:a16="http://schemas.microsoft.com/office/drawing/2014/main" id="{8834DC52-B9ED-F24C-8B6D-87A7E1E1EA4C}"/>
                </a:ext>
              </a:extLst>
            </p:cNvPr>
            <p:cNvGrpSpPr/>
            <p:nvPr/>
          </p:nvGrpSpPr>
          <p:grpSpPr>
            <a:xfrm>
              <a:off x="1" y="0"/>
              <a:ext cx="12191999" cy="6858000"/>
              <a:chOff x="1" y="0"/>
              <a:chExt cx="12191999" cy="6858000"/>
            </a:xfrm>
          </p:grpSpPr>
          <p:sp>
            <p:nvSpPr>
              <p:cNvPr id="35" name="gradient background1">
                <a:extLst>
                  <a:ext uri="{FF2B5EF4-FFF2-40B4-BE49-F238E27FC236}">
                    <a16:creationId xmlns:a16="http://schemas.microsoft.com/office/drawing/2014/main" id="{E70D1BB2-1A1E-FB48-838A-998E184122F8}"/>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6" name="gradient background1">
                <a:extLst>
                  <a:ext uri="{FF2B5EF4-FFF2-40B4-BE49-F238E27FC236}">
                    <a16:creationId xmlns:a16="http://schemas.microsoft.com/office/drawing/2014/main" id="{F7175F39-23A4-4F46-8B6D-EF51371C7EBC}"/>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1" name="Group 30">
              <a:extLst>
                <a:ext uri="{FF2B5EF4-FFF2-40B4-BE49-F238E27FC236}">
                  <a16:creationId xmlns:a16="http://schemas.microsoft.com/office/drawing/2014/main" id="{FC91F415-E8C1-A749-A520-2A474702A6F4}"/>
                </a:ext>
              </a:extLst>
            </p:cNvPr>
            <p:cNvGrpSpPr/>
            <p:nvPr/>
          </p:nvGrpSpPr>
          <p:grpSpPr>
            <a:xfrm>
              <a:off x="0" y="4280452"/>
              <a:ext cx="5323061" cy="2577548"/>
              <a:chOff x="0" y="4280452"/>
              <a:chExt cx="5323061" cy="2577548"/>
            </a:xfrm>
          </p:grpSpPr>
          <p:pic>
            <p:nvPicPr>
              <p:cNvPr id="33" name="Picture 32">
                <a:extLst>
                  <a:ext uri="{FF2B5EF4-FFF2-40B4-BE49-F238E27FC236}">
                    <a16:creationId xmlns:a16="http://schemas.microsoft.com/office/drawing/2014/main" id="{EFC12EC6-4BCD-F442-A502-9DE3BC8342DF}"/>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4" name="Picture 33">
                <a:extLst>
                  <a:ext uri="{FF2B5EF4-FFF2-40B4-BE49-F238E27FC236}">
                    <a16:creationId xmlns:a16="http://schemas.microsoft.com/office/drawing/2014/main" id="{CE98D730-E3BA-584C-A97E-D85235378ED2}"/>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2" name="gradient background1">
              <a:extLst>
                <a:ext uri="{FF2B5EF4-FFF2-40B4-BE49-F238E27FC236}">
                  <a16:creationId xmlns:a16="http://schemas.microsoft.com/office/drawing/2014/main" id="{73BC1804-BB16-AC47-AF8A-234A5F69A384}"/>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a:solidFill>
                  <a:schemeClr val="accent1">
                    <a:lumMod val="75000"/>
                  </a:schemeClr>
                </a:solidFill>
                <a:latin typeface="Consolas" panose="020B0609020204030204" pitchFamily="49" charset="0"/>
              </a:rPr>
              <a:t>var</a:t>
            </a: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labelClass</a:t>
            </a:r>
            <a:r>
              <a:rPr lang="en-GB" sz="2000" b="0">
                <a:solidFill>
                  <a:schemeClr val="bg1"/>
                </a:solidFill>
                <a:latin typeface="Consolas" panose="020B0609020204030204" pitchFamily="49" charset="0"/>
              </a:rPr>
              <a:t> = </a:t>
            </a:r>
            <a:r>
              <a:rPr lang="en-GB" sz="2000" b="0">
                <a:solidFill>
                  <a:schemeClr val="accent1">
                    <a:lumMod val="75000"/>
                  </a:schemeClr>
                </a:solidFill>
                <a:latin typeface="Consolas" panose="020B0609020204030204" pitchFamily="49" charset="0"/>
              </a:rPr>
              <a:t>new</a:t>
            </a: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LabelClass</a:t>
            </a:r>
            <a:r>
              <a:rPr lang="en-GB" sz="2000" b="0">
                <a:solidFill>
                  <a:schemeClr val="bg1"/>
                </a:solidFill>
                <a:latin typeface="Consolas" panose="020B0609020204030204" pitchFamily="49" charset="0"/>
              </a:rPr>
              <a:t>({</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labelExpressionInfo</a:t>
            </a:r>
            <a:r>
              <a:rPr lang="en-GB" sz="2000" b="0">
                <a:solidFill>
                  <a:schemeClr val="bg1"/>
                </a:solidFill>
                <a:latin typeface="Consolas" panose="020B0609020204030204" pitchFamily="49" charset="0"/>
              </a:rPr>
              <a:t>: {</a:t>
            </a:r>
          </a:p>
          <a:p>
            <a:pPr marL="283464" lvl="1" indent="0">
              <a:buNone/>
            </a:pPr>
            <a:r>
              <a:rPr lang="en-GB" sz="2000" b="0">
                <a:solidFill>
                  <a:schemeClr val="bg1"/>
                </a:solidFill>
                <a:latin typeface="Consolas" panose="020B0609020204030204" pitchFamily="49" charset="0"/>
              </a:rPr>
              <a:t>      expression: "$</a:t>
            </a:r>
            <a:r>
              <a:rPr lang="en-GB" sz="2000" b="0" err="1">
                <a:solidFill>
                  <a:schemeClr val="bg1"/>
                </a:solidFill>
                <a:latin typeface="Consolas" panose="020B0609020204030204" pitchFamily="49" charset="0"/>
              </a:rPr>
              <a:t>feature.STATION_NAME</a:t>
            </a:r>
            <a:r>
              <a:rPr lang="en-GB" sz="2000" b="0">
                <a:solidFill>
                  <a:schemeClr val="bg1"/>
                </a:solidFill>
                <a:latin typeface="Consolas" panose="020B0609020204030204" pitchFamily="49" charset="0"/>
              </a:rPr>
              <a:t>"</a:t>
            </a:r>
          </a:p>
          <a:p>
            <a:pPr marL="283464" lvl="1" indent="0">
              <a:buNone/>
            </a:pPr>
            <a:r>
              <a:rPr lang="en-GB" sz="2000" b="0">
                <a:solidFill>
                  <a:schemeClr val="bg1"/>
                </a:solidFill>
                <a:latin typeface="Consolas" panose="020B0609020204030204" pitchFamily="49" charset="0"/>
              </a:rPr>
              <a:t>    },</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labelPlacement</a:t>
            </a:r>
            <a:r>
              <a:rPr lang="en-GB" sz="2000" b="0">
                <a:solidFill>
                  <a:schemeClr val="bg1"/>
                </a:solidFill>
                <a:latin typeface="Consolas" panose="020B0609020204030204" pitchFamily="49" charset="0"/>
              </a:rPr>
              <a:t>: "below-right",</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minScale</a:t>
            </a:r>
            <a:r>
              <a:rPr lang="en-GB" sz="2000" b="0">
                <a:solidFill>
                  <a:schemeClr val="bg1"/>
                </a:solidFill>
                <a:latin typeface="Consolas" panose="020B0609020204030204" pitchFamily="49" charset="0"/>
              </a:rPr>
              <a:t>: 2500000</a:t>
            </a:r>
          </a:p>
          <a:p>
            <a:pPr marL="283464" lvl="1" indent="0">
              <a:buNone/>
            </a:pPr>
            <a:r>
              <a:rPr lang="en-GB" sz="2000" b="0">
                <a:solidFill>
                  <a:schemeClr val="bg1"/>
                </a:solidFill>
                <a:latin typeface="Consolas" panose="020B0609020204030204" pitchFamily="49" charset="0"/>
              </a:rPr>
              <a:t>  });</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nameClass.symbol</a:t>
            </a:r>
            <a:r>
              <a:rPr lang="en-GB" sz="2000" b="0">
                <a:solidFill>
                  <a:schemeClr val="bg1"/>
                </a:solidFill>
                <a:latin typeface="Consolas" panose="020B0609020204030204" pitchFamily="49" charset="0"/>
              </a:rPr>
              <a:t> = </a:t>
            </a:r>
            <a:r>
              <a:rPr lang="en-GB" sz="2000" b="0">
                <a:solidFill>
                  <a:schemeClr val="accent1">
                    <a:lumMod val="75000"/>
                  </a:schemeClr>
                </a:solidFill>
                <a:latin typeface="Consolas" panose="020B0609020204030204" pitchFamily="49" charset="0"/>
              </a:rPr>
              <a:t>new</a:t>
            </a: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TextSymbol</a:t>
            </a:r>
            <a:r>
              <a:rPr lang="en-GB" sz="2000" b="0">
                <a:solidFill>
                  <a:schemeClr val="bg1"/>
                </a:solidFill>
                <a:latin typeface="Consolas" panose="020B0609020204030204" pitchFamily="49" charset="0"/>
              </a:rPr>
              <a:t>();</a:t>
            </a:r>
          </a:p>
          <a:p>
            <a:pPr marL="283464" lvl="1" indent="0">
              <a:buNone/>
            </a:pPr>
            <a:r>
              <a:rPr lang="en-GB" sz="2000" b="0">
                <a:solidFill>
                  <a:schemeClr val="bg1"/>
                </a:solidFill>
                <a:latin typeface="Consolas" panose="020B0609020204030204" pitchFamily="49" charset="0"/>
              </a:rPr>
              <a:t>  </a:t>
            </a:r>
            <a:r>
              <a:rPr lang="en-GB" sz="2000" b="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featureLayer.labelingInfo</a:t>
            </a:r>
            <a:r>
              <a:rPr lang="en-GB" sz="2000" b="0">
                <a:solidFill>
                  <a:schemeClr val="bg1"/>
                </a:solidFill>
                <a:latin typeface="Consolas" panose="020B0609020204030204" pitchFamily="49" charset="0"/>
              </a:rPr>
              <a:t> = [ </a:t>
            </a:r>
            <a:r>
              <a:rPr lang="en-GB" sz="2000" b="0" err="1">
                <a:solidFill>
                  <a:schemeClr val="bg1"/>
                </a:solidFill>
                <a:latin typeface="Consolas" panose="020B0609020204030204" pitchFamily="49" charset="0"/>
              </a:rPr>
              <a:t>labelClass</a:t>
            </a:r>
            <a:r>
              <a:rPr lang="en-GB" sz="2000" b="0">
                <a:solidFill>
                  <a:schemeClr val="bg1"/>
                </a:solidFill>
                <a:latin typeface="Consolas" panose="020B0609020204030204" pitchFamily="49" charset="0"/>
              </a:rPr>
              <a:t> ];</a:t>
            </a:r>
          </a:p>
          <a:p>
            <a:pPr marL="283464" lvl="1" indent="0">
              <a:buNone/>
            </a:pPr>
            <a:endParaRPr lang="en-GB" sz="2000" b="0">
              <a:solidFill>
                <a:schemeClr val="bg1"/>
              </a:solidFill>
              <a:latin typeface="Avenir Next" panose="020B0503020202020204" pitchFamily="34" charset="0"/>
            </a:endParaRPr>
          </a:p>
          <a:p>
            <a:pPr marL="283464" lvl="1" indent="0">
              <a:buNone/>
            </a:pPr>
            <a:endParaRPr lang="en-GB" sz="2000" b="0">
              <a:solidFill>
                <a:schemeClr val="bg1"/>
              </a:solidFill>
              <a:latin typeface="Avenir Next" panose="020B0503020202020204" pitchFamily="34" charset="0"/>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a:t>Arcade Expressions can be used for Labeling</a:t>
            </a:r>
            <a:br>
              <a:rPr lang="en-US"/>
            </a:br>
            <a:endParaRPr lang="en-US"/>
          </a:p>
        </p:txBody>
      </p:sp>
    </p:spTree>
    <p:extLst>
      <p:ext uri="{BB962C8B-B14F-4D97-AF65-F5344CB8AC3E}">
        <p14:creationId xmlns:p14="http://schemas.microsoft.com/office/powerpoint/2010/main" val="32668158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D87CE30-0E2D-5B4F-B53D-A04AA5DB93BA}"/>
              </a:ext>
            </a:extLst>
          </p:cNvPr>
          <p:cNvGrpSpPr/>
          <p:nvPr/>
        </p:nvGrpSpPr>
        <p:grpSpPr>
          <a:xfrm>
            <a:off x="0" y="0"/>
            <a:ext cx="12192000" cy="6858000"/>
            <a:chOff x="0" y="0"/>
            <a:chExt cx="12192000" cy="6858000"/>
          </a:xfrm>
        </p:grpSpPr>
        <p:grpSp>
          <p:nvGrpSpPr>
            <p:cNvPr id="31" name="Group 30">
              <a:extLst>
                <a:ext uri="{FF2B5EF4-FFF2-40B4-BE49-F238E27FC236}">
                  <a16:creationId xmlns:a16="http://schemas.microsoft.com/office/drawing/2014/main" id="{B62CDB6C-DB38-904D-A25E-4C733CB7B1A0}"/>
                </a:ext>
              </a:extLst>
            </p:cNvPr>
            <p:cNvGrpSpPr/>
            <p:nvPr/>
          </p:nvGrpSpPr>
          <p:grpSpPr>
            <a:xfrm>
              <a:off x="1" y="0"/>
              <a:ext cx="12191999" cy="6858000"/>
              <a:chOff x="1" y="0"/>
              <a:chExt cx="12191999" cy="6858000"/>
            </a:xfrm>
          </p:grpSpPr>
          <p:sp>
            <p:nvSpPr>
              <p:cNvPr id="36" name="gradient background1">
                <a:extLst>
                  <a:ext uri="{FF2B5EF4-FFF2-40B4-BE49-F238E27FC236}">
                    <a16:creationId xmlns:a16="http://schemas.microsoft.com/office/drawing/2014/main" id="{C948D2B3-DAA8-BB4B-9987-A56C58CB224E}"/>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7" name="gradient background1">
                <a:extLst>
                  <a:ext uri="{FF2B5EF4-FFF2-40B4-BE49-F238E27FC236}">
                    <a16:creationId xmlns:a16="http://schemas.microsoft.com/office/drawing/2014/main" id="{8B1A90E1-F138-4444-B205-0EBC0396350A}"/>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2" name="Group 31">
              <a:extLst>
                <a:ext uri="{FF2B5EF4-FFF2-40B4-BE49-F238E27FC236}">
                  <a16:creationId xmlns:a16="http://schemas.microsoft.com/office/drawing/2014/main" id="{6A496D9F-CF2A-9548-B1F3-B586C6FAAB6F}"/>
                </a:ext>
              </a:extLst>
            </p:cNvPr>
            <p:cNvGrpSpPr/>
            <p:nvPr/>
          </p:nvGrpSpPr>
          <p:grpSpPr>
            <a:xfrm>
              <a:off x="0" y="4280452"/>
              <a:ext cx="5323061" cy="2577548"/>
              <a:chOff x="0" y="4280452"/>
              <a:chExt cx="5323061" cy="2577548"/>
            </a:xfrm>
          </p:grpSpPr>
          <p:pic>
            <p:nvPicPr>
              <p:cNvPr id="34" name="Picture 33">
                <a:extLst>
                  <a:ext uri="{FF2B5EF4-FFF2-40B4-BE49-F238E27FC236}">
                    <a16:creationId xmlns:a16="http://schemas.microsoft.com/office/drawing/2014/main" id="{FEBFC77A-E7E3-A443-9017-DFC17EA32173}"/>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5" name="Picture 34">
                <a:extLst>
                  <a:ext uri="{FF2B5EF4-FFF2-40B4-BE49-F238E27FC236}">
                    <a16:creationId xmlns:a16="http://schemas.microsoft.com/office/drawing/2014/main" id="{ADAAD822-765D-3245-8CC3-AE6A291EB016}"/>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3" name="gradient background1">
              <a:extLst>
                <a:ext uri="{FF2B5EF4-FFF2-40B4-BE49-F238E27FC236}">
                  <a16:creationId xmlns:a16="http://schemas.microsoft.com/office/drawing/2014/main" id="{048E9467-FB19-4543-84AE-45997666B94F}"/>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a:t>Scripts within Scripts</a:t>
            </a:r>
          </a:p>
          <a:p>
            <a:pPr marL="800100" lvl="1" indent="-342900">
              <a:buFont typeface="Arial" panose="020B0604020202020204" pitchFamily="34" charset="0"/>
              <a:buChar char="•"/>
            </a:pPr>
            <a:r>
              <a:rPr lang="en-US" sz="2000">
                <a:latin typeface="Avenir Next" panose="020B0503020202020204" pitchFamily="34" charset="0"/>
              </a:rPr>
              <a:t>Lots of string escaping.</a:t>
            </a:r>
          </a:p>
          <a:p>
            <a:pPr marL="800100" lvl="1" indent="-342900">
              <a:buFont typeface="Arial" panose="020B0604020202020204" pitchFamily="34" charset="0"/>
              <a:buChar char="•"/>
            </a:pPr>
            <a:r>
              <a:rPr lang="en-US" sz="2000">
                <a:latin typeface="Avenir Next" panose="020B0503020202020204" pitchFamily="34" charset="0"/>
              </a:rPr>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b="0">
              <a:latin typeface="Avenir Next" panose="020B0503020202020204" pitchFamily="34" charset="0"/>
            </a:endParaRPr>
          </a:p>
          <a:p>
            <a:pPr marL="0" indent="0">
              <a:buFont typeface="Arial"/>
              <a:buNone/>
            </a:pPr>
            <a:endParaRPr lang="en-US" sz="2400" b="0">
              <a:latin typeface="Avenir Next" panose="020B0503020202020204" pitchFamily="34" charset="0"/>
            </a:endParaRPr>
          </a:p>
          <a:p>
            <a:endParaRPr lang="en-US" sz="2400" b="0">
              <a:latin typeface="Avenir Next" panose="020B0503020202020204" pitchFamily="34" charset="0"/>
            </a:endParaRPr>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a:solidFill>
                  <a:schemeClr val="bg1"/>
                </a:solidFill>
                <a:latin typeface="Consolas" panose="020B0609020204030204" pitchFamily="49" charset="0"/>
              </a:rPr>
              <a:t>&lt;script type="</a:t>
            </a:r>
            <a:r>
              <a:rPr lang="en-GB" sz="2000" b="0">
                <a:solidFill>
                  <a:srgbClr val="C00000"/>
                </a:solidFill>
                <a:latin typeface="Consolas" panose="020B0609020204030204" pitchFamily="49" charset="0"/>
              </a:rPr>
              <a:t>text/plain</a:t>
            </a:r>
            <a:r>
              <a:rPr lang="en-GB" sz="2000" b="0">
                <a:solidFill>
                  <a:schemeClr val="bg1"/>
                </a:solidFill>
                <a:latin typeface="Consolas" panose="020B0609020204030204" pitchFamily="49" charset="0"/>
              </a:rPr>
              <a:t>" id="</a:t>
            </a:r>
            <a:r>
              <a:rPr lang="en-GB" sz="2000" b="0" err="1">
                <a:solidFill>
                  <a:srgbClr val="C00000"/>
                </a:solidFill>
                <a:latin typeface="Consolas" panose="020B0609020204030204" pitchFamily="49" charset="0"/>
              </a:rPr>
              <a:t>myScript</a:t>
            </a:r>
            <a:r>
              <a:rPr lang="en-GB" sz="2000" b="0">
                <a:solidFill>
                  <a:schemeClr val="bg1"/>
                </a:solidFill>
                <a:latin typeface="Consolas" panose="020B0609020204030204" pitchFamily="49" charset="0"/>
              </a:rPr>
              <a:t>"&gt;</a:t>
            </a:r>
          </a:p>
          <a:p>
            <a:pPr marL="283464" lvl="1" indent="0">
              <a:buNone/>
            </a:pPr>
            <a:r>
              <a:rPr lang="en-GB" sz="2000" b="0">
                <a:solidFill>
                  <a:schemeClr val="bg1"/>
                </a:solidFill>
                <a:latin typeface="Consolas" panose="020B0609020204030204" pitchFamily="49" charset="0"/>
              </a:rPr>
              <a:t>	Proper($</a:t>
            </a:r>
            <a:r>
              <a:rPr lang="en-GB" sz="2000" b="0" err="1">
                <a:solidFill>
                  <a:schemeClr val="bg1"/>
                </a:solidFill>
                <a:latin typeface="Consolas" panose="020B0609020204030204" pitchFamily="49" charset="0"/>
              </a:rPr>
              <a:t>feature.CityName</a:t>
            </a:r>
            <a:r>
              <a:rPr lang="en-GB" sz="2000" b="0">
                <a:solidFill>
                  <a:schemeClr val="bg1"/>
                </a:solidFill>
                <a:latin typeface="Consolas" panose="020B0609020204030204" pitchFamily="49" charset="0"/>
              </a:rPr>
              <a:t>)</a:t>
            </a:r>
          </a:p>
          <a:p>
            <a:pPr marL="283464" lvl="1" indent="0">
              <a:buNone/>
            </a:pPr>
            <a:r>
              <a:rPr lang="en-GB" sz="2000" b="0">
                <a:solidFill>
                  <a:schemeClr val="bg1"/>
                </a:solidFill>
                <a:latin typeface="Consolas" panose="020B0609020204030204" pitchFamily="49" charset="0"/>
              </a:rPr>
              <a:t>&lt;/script&gt;</a:t>
            </a:r>
          </a:p>
          <a:p>
            <a:pPr marL="283464" lvl="1" indent="0">
              <a:buNone/>
            </a:pPr>
            <a:r>
              <a:rPr lang="en-GB" sz="2000" b="0">
                <a:solidFill>
                  <a:schemeClr val="bg1"/>
                </a:solidFill>
                <a:latin typeface="Consolas" panose="020B0609020204030204" pitchFamily="49" charset="0"/>
              </a:rPr>
              <a:t>...</a:t>
            </a:r>
          </a:p>
          <a:p>
            <a:pPr marL="283464" lvl="1" indent="0">
              <a:buNone/>
            </a:pPr>
            <a:r>
              <a:rPr lang="en-GB" sz="2000" b="0" err="1">
                <a:solidFill>
                  <a:schemeClr val="accent1">
                    <a:lumMod val="75000"/>
                  </a:schemeClr>
                </a:solidFill>
                <a:latin typeface="Consolas" panose="020B0609020204030204" pitchFamily="49" charset="0"/>
              </a:rPr>
              <a:t>const</a:t>
            </a:r>
            <a:r>
              <a:rPr lang="en-GB" sz="2000" b="0">
                <a:solidFill>
                  <a:schemeClr val="bg1"/>
                </a:solidFill>
                <a:latin typeface="Consolas" panose="020B0609020204030204" pitchFamily="49" charset="0"/>
              </a:rPr>
              <a:t> </a:t>
            </a:r>
            <a:r>
              <a:rPr lang="en-GB" sz="2000" b="0" err="1">
                <a:solidFill>
                  <a:schemeClr val="bg1"/>
                </a:solidFill>
                <a:latin typeface="Consolas" panose="020B0609020204030204" pitchFamily="49" charset="0"/>
              </a:rPr>
              <a:t>arcadescript</a:t>
            </a:r>
            <a:r>
              <a:rPr lang="en-GB" sz="2000" b="0">
                <a:solidFill>
                  <a:schemeClr val="bg1"/>
                </a:solidFill>
                <a:latin typeface="Consolas" panose="020B0609020204030204" pitchFamily="49" charset="0"/>
              </a:rPr>
              <a:t> = </a:t>
            </a:r>
            <a:r>
              <a:rPr lang="en-GB" sz="2000" b="0" err="1">
                <a:solidFill>
                  <a:schemeClr val="accent1">
                    <a:lumMod val="75000"/>
                  </a:schemeClr>
                </a:solidFill>
                <a:latin typeface="Consolas" panose="020B0609020204030204" pitchFamily="49" charset="0"/>
              </a:rPr>
              <a:t>document</a:t>
            </a:r>
            <a:r>
              <a:rPr lang="en-GB" sz="2000" b="0" err="1">
                <a:solidFill>
                  <a:schemeClr val="bg1"/>
                </a:solidFill>
                <a:latin typeface="Consolas" panose="020B0609020204030204" pitchFamily="49" charset="0"/>
              </a:rPr>
              <a:t>.getElementById</a:t>
            </a:r>
            <a:r>
              <a:rPr lang="en-GB" sz="2000" b="0">
                <a:solidFill>
                  <a:schemeClr val="bg1"/>
                </a:solidFill>
                <a:latin typeface="Consolas" panose="020B0609020204030204" pitchFamily="49" charset="0"/>
              </a:rPr>
              <a:t>(“</a:t>
            </a:r>
            <a:r>
              <a:rPr lang="en-GB" sz="2000" b="0" err="1">
                <a:solidFill>
                  <a:srgbClr val="C00000"/>
                </a:solidFill>
                <a:latin typeface="Consolas" panose="020B0609020204030204" pitchFamily="49" charset="0"/>
              </a:rPr>
              <a:t>myScript</a:t>
            </a:r>
            <a:r>
              <a:rPr lang="en-GB" sz="2000" b="0">
                <a:solidFill>
                  <a:schemeClr val="bg1"/>
                </a:solidFill>
                <a:latin typeface="Consolas" panose="020B0609020204030204" pitchFamily="49" charset="0"/>
              </a:rPr>
              <a:t>").text;</a:t>
            </a:r>
          </a:p>
          <a:p>
            <a:pPr marL="283464" lvl="1" indent="0">
              <a:buNone/>
            </a:pPr>
            <a:endParaRPr lang="en-GB" sz="2000" b="0">
              <a:solidFill>
                <a:schemeClr val="bg1"/>
              </a:solidFill>
              <a:latin typeface="Consolas" panose="020B0609020204030204" pitchFamily="49" charset="0"/>
            </a:endParaRPr>
          </a:p>
          <a:p>
            <a:pPr marL="283464" lvl="1" indent="0">
              <a:buNone/>
            </a:pPr>
            <a:endParaRPr lang="en-GB" sz="2000" b="0">
              <a:solidFill>
                <a:schemeClr val="bg1"/>
              </a:solidFill>
              <a:latin typeface="Avenir Next" panose="020B0503020202020204" pitchFamily="34" charset="0"/>
            </a:endParaRPr>
          </a:p>
          <a:p>
            <a:pPr marL="283464" lvl="1" indent="0">
              <a:buNone/>
            </a:pPr>
            <a:endParaRPr lang="en-GB" sz="2000" b="0">
              <a:solidFill>
                <a:schemeClr val="bg1"/>
              </a:solidFill>
              <a:latin typeface="Avenir Next" panose="020B0503020202020204" pitchFamily="34" charset="0"/>
            </a:endParaRPr>
          </a:p>
        </p:txBody>
      </p:sp>
    </p:spTree>
    <p:extLst>
      <p:ext uri="{BB962C8B-B14F-4D97-AF65-F5344CB8AC3E}">
        <p14:creationId xmlns:p14="http://schemas.microsoft.com/office/powerpoint/2010/main" val="344965968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1A27836-4DD3-9849-BA19-82BE5B72664B}"/>
              </a:ext>
            </a:extLst>
          </p:cNvPr>
          <p:cNvGrpSpPr/>
          <p:nvPr/>
        </p:nvGrpSpPr>
        <p:grpSpPr>
          <a:xfrm>
            <a:off x="0" y="0"/>
            <a:ext cx="12192000" cy="6858002"/>
            <a:chOff x="0" y="0"/>
            <a:chExt cx="12192000" cy="6858002"/>
          </a:xfrm>
        </p:grpSpPr>
        <p:grpSp>
          <p:nvGrpSpPr>
            <p:cNvPr id="24" name="Group 23">
              <a:extLst>
                <a:ext uri="{FF2B5EF4-FFF2-40B4-BE49-F238E27FC236}">
                  <a16:creationId xmlns:a16="http://schemas.microsoft.com/office/drawing/2014/main" id="{5A02C4AB-D339-C749-802E-C0E821C6A71F}"/>
                </a:ext>
              </a:extLst>
            </p:cNvPr>
            <p:cNvGrpSpPr/>
            <p:nvPr/>
          </p:nvGrpSpPr>
          <p:grpSpPr>
            <a:xfrm>
              <a:off x="0" y="0"/>
              <a:ext cx="12192000" cy="6858000"/>
              <a:chOff x="0" y="0"/>
              <a:chExt cx="12192000" cy="6858000"/>
            </a:xfrm>
          </p:grpSpPr>
          <p:sp>
            <p:nvSpPr>
              <p:cNvPr id="33" name="gradient background1">
                <a:extLst>
                  <a:ext uri="{FF2B5EF4-FFF2-40B4-BE49-F238E27FC236}">
                    <a16:creationId xmlns:a16="http://schemas.microsoft.com/office/drawing/2014/main" id="{D35915D0-8965-714D-832C-4DC7C79CD9DE}"/>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4" name="gradient background1">
                <a:extLst>
                  <a:ext uri="{FF2B5EF4-FFF2-40B4-BE49-F238E27FC236}">
                    <a16:creationId xmlns:a16="http://schemas.microsoft.com/office/drawing/2014/main" id="{C759970D-D3F4-2B4E-8D29-DF238DB42E83}"/>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5" name="Group 24">
              <a:extLst>
                <a:ext uri="{FF2B5EF4-FFF2-40B4-BE49-F238E27FC236}">
                  <a16:creationId xmlns:a16="http://schemas.microsoft.com/office/drawing/2014/main" id="{EFF9FD97-D3A9-9244-84CB-833D8183CF51}"/>
                </a:ext>
              </a:extLst>
            </p:cNvPr>
            <p:cNvGrpSpPr/>
            <p:nvPr/>
          </p:nvGrpSpPr>
          <p:grpSpPr>
            <a:xfrm>
              <a:off x="0" y="1325006"/>
              <a:ext cx="11913703" cy="5532996"/>
              <a:chOff x="0" y="1325006"/>
              <a:chExt cx="11913703" cy="5532996"/>
            </a:xfrm>
          </p:grpSpPr>
          <p:pic>
            <p:nvPicPr>
              <p:cNvPr id="26" name="Picture 25">
                <a:extLst>
                  <a:ext uri="{FF2B5EF4-FFF2-40B4-BE49-F238E27FC236}">
                    <a16:creationId xmlns:a16="http://schemas.microsoft.com/office/drawing/2014/main" id="{21F1E53E-20D0-7B4D-8C33-A3EFE4DAD424}"/>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27" name="Picture 26">
                <a:extLst>
                  <a:ext uri="{FF2B5EF4-FFF2-40B4-BE49-F238E27FC236}">
                    <a16:creationId xmlns:a16="http://schemas.microsoft.com/office/drawing/2014/main" id="{6D06A451-EF01-7E4D-9B9D-EACC443FB3F2}"/>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28" name="Picture 27">
                <a:extLst>
                  <a:ext uri="{FF2B5EF4-FFF2-40B4-BE49-F238E27FC236}">
                    <a16:creationId xmlns:a16="http://schemas.microsoft.com/office/drawing/2014/main" id="{013EBED2-47B6-9148-B0BD-E53395283D75}"/>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29" name="Picture 28">
                <a:extLst>
                  <a:ext uri="{FF2B5EF4-FFF2-40B4-BE49-F238E27FC236}">
                    <a16:creationId xmlns:a16="http://schemas.microsoft.com/office/drawing/2014/main" id="{E4487AA9-B6B2-BB40-AC64-62AE6D755821}"/>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30" name="Picture 29">
                <a:extLst>
                  <a:ext uri="{FF2B5EF4-FFF2-40B4-BE49-F238E27FC236}">
                    <a16:creationId xmlns:a16="http://schemas.microsoft.com/office/drawing/2014/main" id="{3E38D166-2717-9941-8EB4-6F2C573808E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31" name="Picture 30">
                <a:extLst>
                  <a:ext uri="{FF2B5EF4-FFF2-40B4-BE49-F238E27FC236}">
                    <a16:creationId xmlns:a16="http://schemas.microsoft.com/office/drawing/2014/main" id="{E6485C15-D897-264B-A9F1-43EE7945ECC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2" name="Picture 31">
                <a:extLst>
                  <a:ext uri="{FF2B5EF4-FFF2-40B4-BE49-F238E27FC236}">
                    <a16:creationId xmlns:a16="http://schemas.microsoft.com/office/drawing/2014/main" id="{8F3893C0-2AE2-3D4B-A1B5-71766CB7A386}"/>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7" name="Title 2"/>
          <p:cNvSpPr>
            <a:spLocks noGrp="1"/>
          </p:cNvSpPr>
          <p:nvPr>
            <p:ph type="title"/>
          </p:nvPr>
        </p:nvSpPr>
        <p:spPr>
          <a:xfrm>
            <a:off x="1033384" y="3015270"/>
            <a:ext cx="8683723" cy="1015663"/>
          </a:xfrm>
        </p:spPr>
        <p:txBody>
          <a:bodyPr/>
          <a:lstStyle/>
          <a:p>
            <a:r>
              <a:rPr lang="en-GB" sz="6600"/>
              <a:t>Demos</a:t>
            </a:r>
            <a:endParaRPr lang="en-US" sz="3600"/>
          </a:p>
        </p:txBody>
      </p:sp>
      <p:pic>
        <p:nvPicPr>
          <p:cNvPr id="8" name="Picture 7" descr="Screen Shot 2017-02-24 at 9.46.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242928361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1821728"/>
            <a:ext cx="8683723" cy="1477328"/>
          </a:xfrm>
        </p:spPr>
        <p:txBody>
          <a:bodyPr/>
          <a:lstStyle/>
          <a:p>
            <a:r>
              <a:rPr lang="en-US"/>
              <a:t>Generate Arcade for your users</a:t>
            </a:r>
          </a:p>
        </p:txBody>
      </p:sp>
      <p:sp>
        <p:nvSpPr>
          <p:cNvPr id="13" name="Text Placeholder 12">
            <a:extLst>
              <a:ext uri="{FF2B5EF4-FFF2-40B4-BE49-F238E27FC236}">
                <a16:creationId xmlns:a16="http://schemas.microsoft.com/office/drawing/2014/main" id="{68F82E98-C271-3047-9407-FB62370C4F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033304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DDBDB228-F669-9944-B0AD-800ED505C045}"/>
              </a:ext>
            </a:extLst>
          </p:cNvPr>
          <p:cNvGrpSpPr/>
          <p:nvPr/>
        </p:nvGrpSpPr>
        <p:grpSpPr>
          <a:xfrm>
            <a:off x="0" y="0"/>
            <a:ext cx="12192000" cy="6858000"/>
            <a:chOff x="0" y="0"/>
            <a:chExt cx="12192000" cy="6858000"/>
          </a:xfrm>
        </p:grpSpPr>
        <p:grpSp>
          <p:nvGrpSpPr>
            <p:cNvPr id="30" name="Group 29">
              <a:extLst>
                <a:ext uri="{FF2B5EF4-FFF2-40B4-BE49-F238E27FC236}">
                  <a16:creationId xmlns:a16="http://schemas.microsoft.com/office/drawing/2014/main" id="{8C3C9BDD-1532-F044-9AEC-091A76456730}"/>
                </a:ext>
              </a:extLst>
            </p:cNvPr>
            <p:cNvGrpSpPr/>
            <p:nvPr/>
          </p:nvGrpSpPr>
          <p:grpSpPr>
            <a:xfrm>
              <a:off x="1" y="0"/>
              <a:ext cx="12191999" cy="6858000"/>
              <a:chOff x="1" y="0"/>
              <a:chExt cx="12191999" cy="6858000"/>
            </a:xfrm>
          </p:grpSpPr>
          <p:sp>
            <p:nvSpPr>
              <p:cNvPr id="35" name="gradient background1">
                <a:extLst>
                  <a:ext uri="{FF2B5EF4-FFF2-40B4-BE49-F238E27FC236}">
                    <a16:creationId xmlns:a16="http://schemas.microsoft.com/office/drawing/2014/main" id="{4E55D7A1-4B56-2C40-9B07-62A78796D276}"/>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60" name="gradient background1">
                <a:extLst>
                  <a:ext uri="{FF2B5EF4-FFF2-40B4-BE49-F238E27FC236}">
                    <a16:creationId xmlns:a16="http://schemas.microsoft.com/office/drawing/2014/main" id="{A07061E8-38CC-154D-A49A-9525664DF8E4}"/>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1" name="Group 30">
              <a:extLst>
                <a:ext uri="{FF2B5EF4-FFF2-40B4-BE49-F238E27FC236}">
                  <a16:creationId xmlns:a16="http://schemas.microsoft.com/office/drawing/2014/main" id="{90338412-FDAF-EA47-B0AE-63632DDFC1F3}"/>
                </a:ext>
              </a:extLst>
            </p:cNvPr>
            <p:cNvGrpSpPr/>
            <p:nvPr/>
          </p:nvGrpSpPr>
          <p:grpSpPr>
            <a:xfrm>
              <a:off x="0" y="4280452"/>
              <a:ext cx="5323061" cy="2577548"/>
              <a:chOff x="0" y="4280452"/>
              <a:chExt cx="5323061" cy="2577548"/>
            </a:xfrm>
          </p:grpSpPr>
          <p:pic>
            <p:nvPicPr>
              <p:cNvPr id="33" name="Picture 32">
                <a:extLst>
                  <a:ext uri="{FF2B5EF4-FFF2-40B4-BE49-F238E27FC236}">
                    <a16:creationId xmlns:a16="http://schemas.microsoft.com/office/drawing/2014/main" id="{2BDE2455-9705-4848-8494-28A58E5A1CD8}"/>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4" name="Picture 33">
                <a:extLst>
                  <a:ext uri="{FF2B5EF4-FFF2-40B4-BE49-F238E27FC236}">
                    <a16:creationId xmlns:a16="http://schemas.microsoft.com/office/drawing/2014/main" id="{AD9DF3FE-FD02-244B-890D-009A2AE40883}"/>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2" name="gradient background1">
              <a:extLst>
                <a:ext uri="{FF2B5EF4-FFF2-40B4-BE49-F238E27FC236}">
                  <a16:creationId xmlns:a16="http://schemas.microsoft.com/office/drawing/2014/main" id="{394738AA-B09C-6344-B5AE-F5108D50F952}"/>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7" name="Title 6"/>
          <p:cNvSpPr>
            <a:spLocks noGrp="1"/>
          </p:cNvSpPr>
          <p:nvPr>
            <p:ph type="title"/>
          </p:nvPr>
        </p:nvSpPr>
        <p:spPr>
          <a:xfrm>
            <a:off x="293327" y="443280"/>
            <a:ext cx="10826496" cy="369332"/>
          </a:xfrm>
        </p:spPr>
        <p:txBody>
          <a:bodyPr/>
          <a:lstStyle/>
          <a:p>
            <a:r>
              <a:rPr lang="en-US"/>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5"/>
          <a:stretch>
            <a:fillRect/>
          </a:stretch>
        </p:blipFill>
        <p:spPr>
          <a:xfrm>
            <a:off x="146092" y="1327149"/>
            <a:ext cx="11689742" cy="2101850"/>
          </a:xfrm>
          <a:prstGeom prst="rect">
            <a:avLst/>
          </a:prstGeom>
        </p:spPr>
      </p:pic>
      <p:pic>
        <p:nvPicPr>
          <p:cNvPr id="4" name="Picture 3">
            <a:extLst>
              <a:ext uri="{FF2B5EF4-FFF2-40B4-BE49-F238E27FC236}">
                <a16:creationId xmlns:a16="http://schemas.microsoft.com/office/drawing/2014/main" id="{120ABA12-F8D3-DD4C-A863-CDCBED81F0DD}"/>
              </a:ext>
            </a:extLst>
          </p:cNvPr>
          <p:cNvPicPr>
            <a:picLocks noChangeAspect="1"/>
          </p:cNvPicPr>
          <p:nvPr/>
        </p:nvPicPr>
        <p:blipFill>
          <a:blip r:embed="rId6"/>
          <a:stretch>
            <a:fillRect/>
          </a:stretch>
        </p:blipFill>
        <p:spPr>
          <a:xfrm>
            <a:off x="685800" y="3630794"/>
            <a:ext cx="10125519" cy="2839084"/>
          </a:xfrm>
          <a:prstGeom prst="rect">
            <a:avLst/>
          </a:prstGeom>
        </p:spPr>
      </p:pic>
    </p:spTree>
    <p:extLst>
      <p:ext uri="{BB962C8B-B14F-4D97-AF65-F5344CB8AC3E}">
        <p14:creationId xmlns:p14="http://schemas.microsoft.com/office/powerpoint/2010/main" val="409542658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3" name="Text Placeholder 2">
            <a:extLst>
              <a:ext uri="{FF2B5EF4-FFF2-40B4-BE49-F238E27FC236}">
                <a16:creationId xmlns:a16="http://schemas.microsoft.com/office/drawing/2014/main" id="{3900A067-10B5-0740-9B8E-094820E2263C}"/>
              </a:ext>
            </a:extLst>
          </p:cNvPr>
          <p:cNvSpPr>
            <a:spLocks noGrp="1"/>
          </p:cNvSpPr>
          <p:nvPr>
            <p:ph type="body" idx="1"/>
          </p:nvPr>
        </p:nvSpPr>
        <p:spPr>
          <a:xfrm>
            <a:off x="1762540" y="3340465"/>
            <a:ext cx="8221903" cy="307777"/>
          </a:xfrm>
        </p:spPr>
        <p:txBody>
          <a:bodyPr/>
          <a:lstStyle/>
          <a:p>
            <a:pPr>
              <a:spcBef>
                <a:spcPts val="300"/>
              </a:spcBef>
              <a:spcAft>
                <a:spcPts val="600"/>
              </a:spcAft>
            </a:pPr>
            <a:r>
              <a:rPr lang="en-US" sz="2000">
                <a:solidFill>
                  <a:srgbClr val="1EF1BA"/>
                </a:solidFill>
              </a:rPr>
              <a:t>Section Subhead</a:t>
            </a:r>
          </a:p>
        </p:txBody>
      </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t>Debugging expressions</a:t>
            </a:r>
          </a:p>
        </p:txBody>
      </p:sp>
    </p:spTree>
    <p:extLst>
      <p:ext uri="{BB962C8B-B14F-4D97-AF65-F5344CB8AC3E}">
        <p14:creationId xmlns:p14="http://schemas.microsoft.com/office/powerpoint/2010/main" val="142588744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2E3DB50-9FBA-164C-9567-5E3D10A84FEB}"/>
              </a:ext>
            </a:extLst>
          </p:cNvPr>
          <p:cNvGrpSpPr/>
          <p:nvPr/>
        </p:nvGrpSpPr>
        <p:grpSpPr>
          <a:xfrm>
            <a:off x="0" y="0"/>
            <a:ext cx="12192000" cy="6858000"/>
            <a:chOff x="0" y="0"/>
            <a:chExt cx="12192000" cy="6858000"/>
          </a:xfrm>
        </p:grpSpPr>
        <p:grpSp>
          <p:nvGrpSpPr>
            <p:cNvPr id="30" name="Group 29">
              <a:extLst>
                <a:ext uri="{FF2B5EF4-FFF2-40B4-BE49-F238E27FC236}">
                  <a16:creationId xmlns:a16="http://schemas.microsoft.com/office/drawing/2014/main" id="{7AF70155-4A1A-BA4F-976C-05E86F24126D}"/>
                </a:ext>
              </a:extLst>
            </p:cNvPr>
            <p:cNvGrpSpPr/>
            <p:nvPr/>
          </p:nvGrpSpPr>
          <p:grpSpPr>
            <a:xfrm>
              <a:off x="1" y="0"/>
              <a:ext cx="12191999" cy="6858000"/>
              <a:chOff x="1" y="0"/>
              <a:chExt cx="12191999" cy="6858000"/>
            </a:xfrm>
          </p:grpSpPr>
          <p:sp>
            <p:nvSpPr>
              <p:cNvPr id="35" name="gradient background1">
                <a:extLst>
                  <a:ext uri="{FF2B5EF4-FFF2-40B4-BE49-F238E27FC236}">
                    <a16:creationId xmlns:a16="http://schemas.microsoft.com/office/drawing/2014/main" id="{A87C27C2-2426-4341-829F-746D1364DF88}"/>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6" name="gradient background1">
                <a:extLst>
                  <a:ext uri="{FF2B5EF4-FFF2-40B4-BE49-F238E27FC236}">
                    <a16:creationId xmlns:a16="http://schemas.microsoft.com/office/drawing/2014/main" id="{24E08C56-637D-FF4E-9FE3-6D844CBAD962}"/>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1" name="Group 30">
              <a:extLst>
                <a:ext uri="{FF2B5EF4-FFF2-40B4-BE49-F238E27FC236}">
                  <a16:creationId xmlns:a16="http://schemas.microsoft.com/office/drawing/2014/main" id="{1156DFA1-7AFE-FE44-AF9B-1BB0CCAD9089}"/>
                </a:ext>
              </a:extLst>
            </p:cNvPr>
            <p:cNvGrpSpPr/>
            <p:nvPr/>
          </p:nvGrpSpPr>
          <p:grpSpPr>
            <a:xfrm>
              <a:off x="0" y="4280452"/>
              <a:ext cx="5323061" cy="2577548"/>
              <a:chOff x="0" y="4280452"/>
              <a:chExt cx="5323061" cy="2577548"/>
            </a:xfrm>
          </p:grpSpPr>
          <p:pic>
            <p:nvPicPr>
              <p:cNvPr id="33" name="Picture 32">
                <a:extLst>
                  <a:ext uri="{FF2B5EF4-FFF2-40B4-BE49-F238E27FC236}">
                    <a16:creationId xmlns:a16="http://schemas.microsoft.com/office/drawing/2014/main" id="{B95E86B9-9F99-484C-9C6E-90CA2F924B1A}"/>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4" name="Picture 33">
                <a:extLst>
                  <a:ext uri="{FF2B5EF4-FFF2-40B4-BE49-F238E27FC236}">
                    <a16:creationId xmlns:a16="http://schemas.microsoft.com/office/drawing/2014/main" id="{61B2A088-F927-1442-A2E8-E8C839A26554}"/>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2" name="gradient background1">
              <a:extLst>
                <a:ext uri="{FF2B5EF4-FFF2-40B4-BE49-F238E27FC236}">
                  <a16:creationId xmlns:a16="http://schemas.microsoft.com/office/drawing/2014/main" id="{49EAAC6F-BB1A-924D-97D9-1390B4A057D3}"/>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363135"/>
            <a:ext cx="10826496" cy="492443"/>
          </a:xfrm>
        </p:spPr>
        <p:txBody>
          <a:bodyPr/>
          <a:lstStyle/>
          <a:p>
            <a:r>
              <a:rPr lang="en-US" sz="3200"/>
              <a:t>Arcade Purpose</a:t>
            </a:r>
            <a:endParaRPr lang="en-GB" sz="3200"/>
          </a:p>
        </p:txBody>
      </p:sp>
      <p:sp>
        <p:nvSpPr>
          <p:cNvPr id="7" name="Content Placeholder 2"/>
          <p:cNvSpPr>
            <a:spLocks noGrp="1"/>
          </p:cNvSpPr>
          <p:nvPr>
            <p:ph sz="half" idx="2"/>
          </p:nvPr>
        </p:nvSpPr>
        <p:spPr>
          <a:xfrm>
            <a:off x="810356" y="1218713"/>
            <a:ext cx="10571287" cy="2896087"/>
          </a:xfrm>
        </p:spPr>
        <p:txBody>
          <a:bodyPr/>
          <a:lstStyle/>
          <a:p>
            <a:r>
              <a:rPr lang="en-GB" sz="2400"/>
              <a:t>Arcade is NOT intended to be a full programming / scripting language</a:t>
            </a:r>
          </a:p>
          <a:p>
            <a:r>
              <a:rPr lang="en-GB" sz="2400"/>
              <a:t>Arcade is NOT JavaScript</a:t>
            </a:r>
          </a:p>
          <a:p>
            <a:endParaRPr lang="en-GB" sz="2000"/>
          </a:p>
          <a:p>
            <a:pPr marL="800100" lvl="1" indent="-342900">
              <a:buFont typeface="Arial" panose="020B0604020202020204" pitchFamily="34" charset="0"/>
              <a:buChar char="•"/>
            </a:pPr>
            <a:r>
              <a:rPr lang="en-GB" sz="2400">
                <a:latin typeface="Avenir Next" panose="020B0503020202020204" pitchFamily="34" charset="0"/>
              </a:rPr>
              <a:t>Goal – lightweight and simple</a:t>
            </a:r>
          </a:p>
          <a:p>
            <a:pPr marL="800100" lvl="1" indent="-342900">
              <a:buFont typeface="Arial" panose="020B0604020202020204" pitchFamily="34" charset="0"/>
              <a:buChar char="•"/>
            </a:pPr>
            <a:r>
              <a:rPr lang="en-GB" sz="2400">
                <a:latin typeface="Avenir Next" panose="020B0503020202020204" pitchFamily="34" charset="0"/>
              </a:rPr>
              <a:t>Equivalent to a spreadsheet cell calculation</a:t>
            </a:r>
          </a:p>
          <a:p>
            <a:pPr marL="800100" lvl="1" indent="-342900">
              <a:buFont typeface="Arial" panose="020B0604020202020204" pitchFamily="34" charset="0"/>
              <a:buChar char="•"/>
            </a:pPr>
            <a:r>
              <a:rPr lang="en-GB" sz="2400">
                <a:latin typeface="Avenir Next" panose="020B0503020202020204" pitchFamily="34" charset="0"/>
              </a:rPr>
              <a:t>Designed for web maps and web scenes (ArcGIS Pro/JS API/Runtime)</a:t>
            </a:r>
            <a:endParaRPr lang="en-GB" sz="2000">
              <a:latin typeface="Avenir Next" panose="020B0503020202020204" pitchFamily="34" charset="0"/>
            </a:endParaRPr>
          </a:p>
          <a:p>
            <a:pPr marL="283464" lvl="1" indent="0">
              <a:buNone/>
            </a:pPr>
            <a:endParaRPr lang="en-GB" sz="2400">
              <a:latin typeface="Avenir Next" panose="020B0503020202020204" pitchFamily="34" charset="0"/>
            </a:endParaRPr>
          </a:p>
          <a:p>
            <a:r>
              <a:rPr lang="en-GB" sz="1800">
                <a:solidFill>
                  <a:schemeClr val="accent3">
                    <a:lumMod val="60000"/>
                    <a:lumOff val="40000"/>
                  </a:schemeClr>
                </a:solidFill>
              </a:rPr>
              <a:t>Not a replacement for Python for geoprocessing and automation</a:t>
            </a:r>
          </a:p>
        </p:txBody>
      </p:sp>
      <p:graphicFrame>
        <p:nvGraphicFramePr>
          <p:cNvPr id="8" name="Diagram 7"/>
          <p:cNvGraphicFramePr/>
          <p:nvPr>
            <p:extLst>
              <p:ext uri="{D42A27DB-BD31-4B8C-83A1-F6EECF244321}">
                <p14:modId xmlns:p14="http://schemas.microsoft.com/office/powerpoint/2010/main" val="388250274"/>
              </p:ext>
            </p:extLst>
          </p:nvPr>
        </p:nvGraphicFramePr>
        <p:xfrm>
          <a:off x="1358264" y="4477935"/>
          <a:ext cx="9475470" cy="17699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0705312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BA252DE-0620-1C41-9851-450BF0AF9E68}"/>
              </a:ext>
            </a:extLst>
          </p:cNvPr>
          <p:cNvGrpSpPr/>
          <p:nvPr/>
        </p:nvGrpSpPr>
        <p:grpSpPr>
          <a:xfrm>
            <a:off x="0" y="0"/>
            <a:ext cx="12192000" cy="6858002"/>
            <a:chOff x="0" y="0"/>
            <a:chExt cx="12192000" cy="6858002"/>
          </a:xfrm>
        </p:grpSpPr>
        <p:grpSp>
          <p:nvGrpSpPr>
            <p:cNvPr id="21" name="Group 20">
              <a:extLst>
                <a:ext uri="{FF2B5EF4-FFF2-40B4-BE49-F238E27FC236}">
                  <a16:creationId xmlns:a16="http://schemas.microsoft.com/office/drawing/2014/main" id="{D7D76AE1-6118-1A41-B7AF-1CB3CB475E67}"/>
                </a:ext>
              </a:extLst>
            </p:cNvPr>
            <p:cNvGrpSpPr/>
            <p:nvPr/>
          </p:nvGrpSpPr>
          <p:grpSpPr>
            <a:xfrm>
              <a:off x="0" y="0"/>
              <a:ext cx="12192000" cy="6858000"/>
              <a:chOff x="0" y="0"/>
              <a:chExt cx="12192000" cy="6858000"/>
            </a:xfrm>
          </p:grpSpPr>
          <p:sp>
            <p:nvSpPr>
              <p:cNvPr id="41" name="gradient background1">
                <a:extLst>
                  <a:ext uri="{FF2B5EF4-FFF2-40B4-BE49-F238E27FC236}">
                    <a16:creationId xmlns:a16="http://schemas.microsoft.com/office/drawing/2014/main" id="{637E51C4-F54D-474C-A573-D2D06D84E039}"/>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42" name="gradient background1">
                <a:extLst>
                  <a:ext uri="{FF2B5EF4-FFF2-40B4-BE49-F238E27FC236}">
                    <a16:creationId xmlns:a16="http://schemas.microsoft.com/office/drawing/2014/main" id="{C3F619CB-8A59-8842-BDC5-1756963683AE}"/>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3" name="Group 22">
              <a:extLst>
                <a:ext uri="{FF2B5EF4-FFF2-40B4-BE49-F238E27FC236}">
                  <a16:creationId xmlns:a16="http://schemas.microsoft.com/office/drawing/2014/main" id="{287B46D5-8451-1B46-8E63-BF8391F64F15}"/>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A512E052-98CD-534D-8BE2-50AFA0BF00FD}"/>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35" name="Picture 34">
                <a:extLst>
                  <a:ext uri="{FF2B5EF4-FFF2-40B4-BE49-F238E27FC236}">
                    <a16:creationId xmlns:a16="http://schemas.microsoft.com/office/drawing/2014/main" id="{8977B838-2D13-684C-932E-002F5CB92E3F}"/>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36" name="Picture 35">
                <a:extLst>
                  <a:ext uri="{FF2B5EF4-FFF2-40B4-BE49-F238E27FC236}">
                    <a16:creationId xmlns:a16="http://schemas.microsoft.com/office/drawing/2014/main" id="{66F7B2C0-449E-0741-AF7C-9C93174EE8F6}"/>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37" name="Picture 36">
                <a:extLst>
                  <a:ext uri="{FF2B5EF4-FFF2-40B4-BE49-F238E27FC236}">
                    <a16:creationId xmlns:a16="http://schemas.microsoft.com/office/drawing/2014/main" id="{215865F3-1DCE-7749-80A5-95BFB3D82E7D}"/>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38" name="Picture 37">
                <a:extLst>
                  <a:ext uri="{FF2B5EF4-FFF2-40B4-BE49-F238E27FC236}">
                    <a16:creationId xmlns:a16="http://schemas.microsoft.com/office/drawing/2014/main" id="{B584E447-C2C2-5544-8E8B-477B09029D4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39" name="Picture 38">
                <a:extLst>
                  <a:ext uri="{FF2B5EF4-FFF2-40B4-BE49-F238E27FC236}">
                    <a16:creationId xmlns:a16="http://schemas.microsoft.com/office/drawing/2014/main" id="{56CDE5C2-0FC6-0049-873F-64110163D5D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40" name="Picture 39">
                <a:extLst>
                  <a:ext uri="{FF2B5EF4-FFF2-40B4-BE49-F238E27FC236}">
                    <a16:creationId xmlns:a16="http://schemas.microsoft.com/office/drawing/2014/main" id="{28205FA8-4700-0A4F-82F2-26192462A7E2}"/>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408490" y="2525769"/>
            <a:ext cx="8683723" cy="738664"/>
          </a:xfrm>
        </p:spPr>
        <p:txBody>
          <a:bodyPr/>
          <a:lstStyle/>
          <a:p>
            <a:r>
              <a:rPr lang="en-US"/>
              <a:t>Future</a:t>
            </a:r>
          </a:p>
        </p:txBody>
      </p:sp>
      <p:sp>
        <p:nvSpPr>
          <p:cNvPr id="27" name="Rectangle 1">
            <a:extLst>
              <a:ext uri="{FF2B5EF4-FFF2-40B4-BE49-F238E27FC236}">
                <a16:creationId xmlns:a16="http://schemas.microsoft.com/office/drawing/2014/main" id="{61D2364E-8733-9042-A9AE-E919EC725E9C}"/>
              </a:ext>
            </a:extLst>
          </p:cNvPr>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84357992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1EF1B74-A356-3845-80A3-C5B46B12C7FE}"/>
              </a:ext>
            </a:extLst>
          </p:cNvPr>
          <p:cNvGrpSpPr/>
          <p:nvPr/>
        </p:nvGrpSpPr>
        <p:grpSpPr>
          <a:xfrm>
            <a:off x="0" y="0"/>
            <a:ext cx="12192000" cy="6858000"/>
            <a:chOff x="0" y="0"/>
            <a:chExt cx="12192000" cy="6858000"/>
          </a:xfrm>
        </p:grpSpPr>
        <p:grpSp>
          <p:nvGrpSpPr>
            <p:cNvPr id="37" name="Group 36">
              <a:extLst>
                <a:ext uri="{FF2B5EF4-FFF2-40B4-BE49-F238E27FC236}">
                  <a16:creationId xmlns:a16="http://schemas.microsoft.com/office/drawing/2014/main" id="{2D036846-D10F-0942-B80F-DC3BC2E28958}"/>
                </a:ext>
              </a:extLst>
            </p:cNvPr>
            <p:cNvGrpSpPr/>
            <p:nvPr/>
          </p:nvGrpSpPr>
          <p:grpSpPr>
            <a:xfrm>
              <a:off x="1" y="0"/>
              <a:ext cx="12191999" cy="6858000"/>
              <a:chOff x="1" y="0"/>
              <a:chExt cx="12191999" cy="6858000"/>
            </a:xfrm>
          </p:grpSpPr>
          <p:sp>
            <p:nvSpPr>
              <p:cNvPr id="42" name="gradient background1">
                <a:extLst>
                  <a:ext uri="{FF2B5EF4-FFF2-40B4-BE49-F238E27FC236}">
                    <a16:creationId xmlns:a16="http://schemas.microsoft.com/office/drawing/2014/main" id="{78F6570F-B874-1743-B67E-46D138F2573C}"/>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69" name="gradient background1">
                <a:extLst>
                  <a:ext uri="{FF2B5EF4-FFF2-40B4-BE49-F238E27FC236}">
                    <a16:creationId xmlns:a16="http://schemas.microsoft.com/office/drawing/2014/main" id="{2D833F82-3C34-4048-A4DE-D1123A0279CD}"/>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8" name="Group 37">
              <a:extLst>
                <a:ext uri="{FF2B5EF4-FFF2-40B4-BE49-F238E27FC236}">
                  <a16:creationId xmlns:a16="http://schemas.microsoft.com/office/drawing/2014/main" id="{E4AE1052-698F-F645-A6FF-ED1CF51EF450}"/>
                </a:ext>
              </a:extLst>
            </p:cNvPr>
            <p:cNvGrpSpPr/>
            <p:nvPr/>
          </p:nvGrpSpPr>
          <p:grpSpPr>
            <a:xfrm>
              <a:off x="0" y="4280452"/>
              <a:ext cx="5323061" cy="2577548"/>
              <a:chOff x="0" y="4280452"/>
              <a:chExt cx="5323061" cy="2577548"/>
            </a:xfrm>
          </p:grpSpPr>
          <p:pic>
            <p:nvPicPr>
              <p:cNvPr id="40" name="Picture 39">
                <a:extLst>
                  <a:ext uri="{FF2B5EF4-FFF2-40B4-BE49-F238E27FC236}">
                    <a16:creationId xmlns:a16="http://schemas.microsoft.com/office/drawing/2014/main" id="{7F95BE44-20C2-B74F-A51D-F2FFD4B5F66B}"/>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41" name="Picture 40">
                <a:extLst>
                  <a:ext uri="{FF2B5EF4-FFF2-40B4-BE49-F238E27FC236}">
                    <a16:creationId xmlns:a16="http://schemas.microsoft.com/office/drawing/2014/main" id="{C391D99F-B361-9E41-B43D-DBC593D18438}"/>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9" name="gradient background1">
              <a:extLst>
                <a:ext uri="{FF2B5EF4-FFF2-40B4-BE49-F238E27FC236}">
                  <a16:creationId xmlns:a16="http://schemas.microsoft.com/office/drawing/2014/main" id="{C7685B66-4ABF-E54F-9671-E4A9FEB80A4C}"/>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363593" y="425422"/>
            <a:ext cx="11493408" cy="730008"/>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000" b="0">
                <a:latin typeface="Avenir Next" panose="020B0503020202020204" pitchFamily="34" charset="0"/>
              </a:rPr>
              <a:t>Adding functions, profiles, and new syntax</a:t>
            </a:r>
            <a:endParaRPr lang="en-US" sz="1600" b="0">
              <a:latin typeface="Avenir Next" panose="020B0503020202020204" pitchFamily="34" charset="0"/>
            </a:endParaRPr>
          </a:p>
        </p:txBody>
      </p:sp>
      <p:sp>
        <p:nvSpPr>
          <p:cNvPr id="13" name="Content Placeholder 1"/>
          <p:cNvSpPr txBox="1">
            <a:spLocks/>
          </p:cNvSpPr>
          <p:nvPr/>
        </p:nvSpPr>
        <p:spPr>
          <a:xfrm>
            <a:off x="420946" y="1724972"/>
            <a:ext cx="3237863" cy="3924609"/>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b="0">
                <a:latin typeface="Avenir Next" panose="020B0503020202020204" pitchFamily="34" charset="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b="0">
                <a:latin typeface="Avenir Next" panose="020B0503020202020204" pitchFamily="34" charset="0"/>
                <a:ea typeface="Avenir LT Std 45 Book" charset="0"/>
                <a:cs typeface="Avenir LT Std 45 Book" charset="0"/>
              </a:rPr>
              <a:t>Let us know what you need! </a:t>
            </a:r>
          </a:p>
          <a:p>
            <a:pPr marL="398462" lvl="1" indent="-107950">
              <a:spcBef>
                <a:spcPts val="1200"/>
              </a:spcBef>
              <a:buFont typeface="Arial" charset="0"/>
              <a:buChar char="•"/>
            </a:pPr>
            <a:r>
              <a:rPr lang="en-US" sz="2000" b="0">
                <a:latin typeface="Avenir Next" panose="020B0503020202020204" pitchFamily="34" charset="0"/>
                <a:ea typeface="Avenir LT Std 45 Book" charset="0"/>
                <a:cs typeface="Avenir LT Std 45 Book" charset="0"/>
              </a:rPr>
              <a:t>New profiles?</a:t>
            </a:r>
          </a:p>
          <a:p>
            <a:pPr marL="398462" lvl="1" indent="-107950">
              <a:spcBef>
                <a:spcPts val="1200"/>
              </a:spcBef>
              <a:buFont typeface="Arial" charset="0"/>
              <a:buChar char="•"/>
            </a:pPr>
            <a:r>
              <a:rPr lang="en-US" sz="2000" b="0">
                <a:latin typeface="Avenir Next" panose="020B0503020202020204" pitchFamily="34" charset="0"/>
                <a:ea typeface="Avenir LT Std 45 Book" charset="0"/>
                <a:cs typeface="Avenir LT Std 45 Book" charset="0"/>
              </a:rPr>
              <a:t>New functions?</a:t>
            </a:r>
          </a:p>
          <a:p>
            <a:pPr marL="398462" lvl="1" indent="-107950">
              <a:spcBef>
                <a:spcPts val="1200"/>
              </a:spcBef>
              <a:buFont typeface="Arial" charset="0"/>
              <a:buChar char="•"/>
            </a:pPr>
            <a:r>
              <a:rPr lang="en-US" sz="2000" b="0">
                <a:latin typeface="Avenir Next" panose="020B0503020202020204" pitchFamily="34" charset="0"/>
                <a:ea typeface="Avenir LT Std 45 Book" charset="0"/>
                <a:cs typeface="Avenir LT Std 45 Book" charset="0"/>
              </a:rPr>
              <a:t>New </a:t>
            </a:r>
            <a:r>
              <a:rPr lang="en-US" sz="2000" b="0" err="1">
                <a:latin typeface="Avenir Next" panose="020B0503020202020204" pitchFamily="34" charset="0"/>
                <a:ea typeface="Avenir LT Std 45 Book" charset="0"/>
                <a:cs typeface="Avenir LT Std 45 Book" charset="0"/>
              </a:rPr>
              <a:t>globals</a:t>
            </a:r>
            <a:r>
              <a:rPr lang="en-US" sz="2000" b="0">
                <a:latin typeface="Avenir Next" panose="020B0503020202020204" pitchFamily="34" charset="0"/>
                <a:ea typeface="Avenir LT Std 45 Book" charset="0"/>
                <a:cs typeface="Avenir LT Std 45 Book" charset="0"/>
              </a:rPr>
              <a:t>?</a:t>
            </a:r>
          </a:p>
          <a:p>
            <a:pPr marL="398462" lvl="1" indent="-107950">
              <a:spcBef>
                <a:spcPts val="1200"/>
              </a:spcBef>
              <a:buFont typeface="Arial" charset="0"/>
              <a:buChar char="•"/>
            </a:pPr>
            <a:endParaRPr lang="en-US" sz="2000" b="0">
              <a:latin typeface="Avenir Next" panose="020B0503020202020204" pitchFamily="34" charset="0"/>
              <a:ea typeface="Avenir LT Std 45 Book" charset="0"/>
              <a:cs typeface="Avenir LT Std 45 Book" charset="0"/>
            </a:endParaRPr>
          </a:p>
        </p:txBody>
      </p:sp>
      <p:sp>
        <p:nvSpPr>
          <p:cNvPr id="43" name="Content Placeholder 1">
            <a:extLst>
              <a:ext uri="{FF2B5EF4-FFF2-40B4-BE49-F238E27FC236}">
                <a16:creationId xmlns:a16="http://schemas.microsoft.com/office/drawing/2014/main" id="{E92843E0-4C7F-3B42-87F1-2A31B6A3043D}"/>
              </a:ext>
            </a:extLst>
          </p:cNvPr>
          <p:cNvSpPr txBox="1">
            <a:spLocks/>
          </p:cNvSpPr>
          <p:nvPr/>
        </p:nvSpPr>
        <p:spPr>
          <a:xfrm>
            <a:off x="540451" y="389176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endParaRPr lang="en-US" sz="2000" b="0">
              <a:latin typeface="Avenir Next" panose="020B0503020202020204" pitchFamily="34" charset="0"/>
              <a:ea typeface="Avenir LT Std 45 Book" charset="0"/>
              <a:cs typeface="Avenir LT Std 45 Book" charset="0"/>
            </a:endParaRPr>
          </a:p>
        </p:txBody>
      </p:sp>
      <p:sp>
        <p:nvSpPr>
          <p:cNvPr id="44" name="Content Placeholder 1">
            <a:extLst>
              <a:ext uri="{FF2B5EF4-FFF2-40B4-BE49-F238E27FC236}">
                <a16:creationId xmlns:a16="http://schemas.microsoft.com/office/drawing/2014/main" id="{F6AC5384-5773-2541-9737-B5198001A1E7}"/>
              </a:ext>
            </a:extLst>
          </p:cNvPr>
          <p:cNvSpPr txBox="1">
            <a:spLocks/>
          </p:cNvSpPr>
          <p:nvPr/>
        </p:nvSpPr>
        <p:spPr>
          <a:xfrm>
            <a:off x="4290884" y="1724972"/>
            <a:ext cx="3371778" cy="363530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b="0">
                <a:solidFill>
                  <a:srgbClr val="FCEAD6"/>
                </a:solidFill>
                <a:latin typeface="Avenir Next" panose="020B0503020202020204" pitchFamily="34" charset="0"/>
                <a:ea typeface="Avenir LT Std 45 Book" charset="0"/>
                <a:cs typeface="Avenir LT Std 45 Book" charset="0"/>
              </a:rPr>
              <a:t>In the works</a:t>
            </a:r>
            <a:endParaRPr lang="en-US" sz="2400" b="0">
              <a:solidFill>
                <a:srgbClr val="FCEAD6"/>
              </a:solidFill>
              <a:latin typeface="Avenir Next" panose="020B0503020202020204" pitchFamily="34" charset="0"/>
              <a:ea typeface="Avenir LT Std 45 Book" charset="0"/>
              <a:cs typeface="Avenir LT Std 45 Book" charset="0"/>
            </a:endParaRP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Aggregated features</a:t>
            </a: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New arcade editor</a:t>
            </a: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Internationalization</a:t>
            </a:r>
          </a:p>
        </p:txBody>
      </p:sp>
      <p:sp>
        <p:nvSpPr>
          <p:cNvPr id="35" name="Content Placeholder 1">
            <a:extLst>
              <a:ext uri="{FF2B5EF4-FFF2-40B4-BE49-F238E27FC236}">
                <a16:creationId xmlns:a16="http://schemas.microsoft.com/office/drawing/2014/main" id="{7587FE05-6565-834A-B887-DE247303CD88}"/>
              </a:ext>
            </a:extLst>
          </p:cNvPr>
          <p:cNvSpPr txBox="1">
            <a:spLocks/>
          </p:cNvSpPr>
          <p:nvPr/>
        </p:nvSpPr>
        <p:spPr>
          <a:xfrm>
            <a:off x="8091965" y="1698842"/>
            <a:ext cx="3670731" cy="3924608"/>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3200" b="0">
                <a:solidFill>
                  <a:srgbClr val="FCEAD6"/>
                </a:solidFill>
                <a:latin typeface="Avenir Next" panose="020B0503020202020204" pitchFamily="34" charset="0"/>
                <a:ea typeface="Avenir LT Std 45 Book" charset="0"/>
                <a:cs typeface="Avenir LT Std 45 Book" charset="0"/>
              </a:rPr>
              <a:t>Research projects</a:t>
            </a:r>
            <a:endParaRPr lang="en-US" sz="2400" b="0">
              <a:solidFill>
                <a:srgbClr val="FCEAD6"/>
              </a:solidFill>
              <a:latin typeface="Avenir Next" panose="020B0503020202020204" pitchFamily="34" charset="0"/>
              <a:ea typeface="Avenir LT Std 45 Book" charset="0"/>
              <a:cs typeface="Avenir LT Std 45 Book" charset="0"/>
            </a:endParaRP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Import</a:t>
            </a: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Web request</a:t>
            </a: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Projection</a:t>
            </a:r>
          </a:p>
          <a:p>
            <a:pPr marL="352425" indent="-342900">
              <a:spcBef>
                <a:spcPts val="1200"/>
              </a:spcBef>
            </a:pPr>
            <a:r>
              <a:rPr lang="en-US" sz="2400" b="0">
                <a:solidFill>
                  <a:schemeClr val="tx1">
                    <a:lumMod val="95000"/>
                  </a:schemeClr>
                </a:solidFill>
                <a:latin typeface="Avenir Next" panose="020B0503020202020204" pitchFamily="34" charset="0"/>
                <a:ea typeface="Avenir LT Std 45 Book" charset="0"/>
                <a:cs typeface="Avenir LT Std 45 Book" charset="0"/>
              </a:rPr>
              <a:t>Expanded popup profile (returning dictionaries and lists)</a:t>
            </a:r>
          </a:p>
        </p:txBody>
      </p:sp>
    </p:spTree>
    <p:extLst>
      <p:ext uri="{BB962C8B-B14F-4D97-AF65-F5344CB8AC3E}">
        <p14:creationId xmlns:p14="http://schemas.microsoft.com/office/powerpoint/2010/main" val="248873517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t>Arcade resources</a:t>
            </a:r>
          </a:p>
        </p:txBody>
      </p:sp>
      <p:sp>
        <p:nvSpPr>
          <p:cNvPr id="16" name="Parallelogram 1">
            <a:extLst>
              <a:ext uri="{FF2B5EF4-FFF2-40B4-BE49-F238E27FC236}">
                <a16:creationId xmlns:a16="http://schemas.microsoft.com/office/drawing/2014/main" id="{176F9AC3-18BA-774C-AA22-E4B070B214BC}"/>
              </a:ext>
            </a:extLst>
          </p:cNvPr>
          <p:cNvSpPr>
            <a:spLocks noChangeAspect="1"/>
          </p:cNvSpPr>
          <p:nvPr/>
        </p:nvSpPr>
        <p:spPr bwMode="auto">
          <a:xfrm>
            <a:off x="5750648" y="306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10"/>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ext Placeholder 12">
            <a:extLst>
              <a:ext uri="{FF2B5EF4-FFF2-40B4-BE49-F238E27FC236}">
                <a16:creationId xmlns:a16="http://schemas.microsoft.com/office/drawing/2014/main" id="{FDD1CFE0-AFF4-D445-AAC0-301B8AADA9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2297320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768554B-9F95-3B45-A6BC-93A19B2F7C51}"/>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E9411B71-6D74-7C4B-B495-36059D98B323}"/>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151ACC27-75B3-854D-A05A-32282B83056F}"/>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D7D49BB7-6E01-FE46-9CC9-8B19B267FBBA}"/>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9BB874A0-D4AC-B14E-88F6-60E84CA72D9C}"/>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44B9976A-461E-0044-8D2F-623B3D4F961D}"/>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D14AC31A-865F-7C48-8E6E-AC070CA4AE0F}"/>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93696E2C-1920-CB45-8A75-F91343BBBD40}"/>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1095704" y="703646"/>
            <a:ext cx="9025758" cy="492443"/>
          </a:xfrm>
        </p:spPr>
        <p:txBody>
          <a:bodyPr/>
          <a:lstStyle/>
          <a:p>
            <a:r>
              <a:rPr lang="en-US" sz="3200"/>
              <a:t>Resources</a:t>
            </a:r>
            <a:endParaRPr lang="en-US"/>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b="0">
                <a:solidFill>
                  <a:srgbClr val="FCEAD6"/>
                </a:solidFill>
                <a:latin typeface="Avenir Next" panose="020B0503020202020204" pitchFamily="34" charset="0"/>
              </a:rPr>
              <a:t>For Arcade Documentation </a:t>
            </a:r>
          </a:p>
          <a:p>
            <a:pPr marL="0" indent="0">
              <a:lnSpc>
                <a:spcPts val="1020"/>
              </a:lnSpc>
              <a:spcAft>
                <a:spcPts val="300"/>
              </a:spcAft>
              <a:buNone/>
            </a:pPr>
            <a:r>
              <a:rPr lang="en-US" sz="1800" b="0">
                <a:solidFill>
                  <a:schemeClr val="tx2"/>
                </a:solidFill>
                <a:latin typeface="Avenir Next" panose="020B0503020202020204" pitchFamily="34" charset="0"/>
                <a:hlinkClick r:id="rId5"/>
              </a:rPr>
              <a:t>https://developers.arcgis.com/arcade</a:t>
            </a:r>
            <a:endParaRPr lang="en-US" sz="1800" b="0">
              <a:solidFill>
                <a:schemeClr val="tx2"/>
              </a:solidFill>
              <a:latin typeface="Avenir Next" panose="020B0503020202020204" pitchFamily="34" charset="0"/>
            </a:endParaRPr>
          </a:p>
          <a:p>
            <a:pPr marL="0" indent="0">
              <a:spcAft>
                <a:spcPts val="300"/>
              </a:spcAft>
              <a:buNone/>
            </a:pPr>
            <a:endParaRPr lang="en-US" sz="1800" b="0">
              <a:solidFill>
                <a:schemeClr val="tx2"/>
              </a:solidFill>
              <a:latin typeface="Avenir Next" panose="020B0503020202020204" pitchFamily="34" charset="0"/>
            </a:endParaRPr>
          </a:p>
          <a:p>
            <a:pPr marL="0" indent="0">
              <a:spcAft>
                <a:spcPts val="300"/>
              </a:spcAft>
              <a:buNone/>
            </a:pPr>
            <a:r>
              <a:rPr lang="en-US" sz="1800" b="0">
                <a:solidFill>
                  <a:srgbClr val="FCEAD6"/>
                </a:solidFill>
                <a:latin typeface="Avenir Next" panose="020B0503020202020204" pitchFamily="34" charset="0"/>
              </a:rPr>
              <a:t>Playground</a:t>
            </a:r>
            <a:br>
              <a:rPr lang="en-US" sz="1800" b="0">
                <a:solidFill>
                  <a:schemeClr val="tx2"/>
                </a:solidFill>
                <a:latin typeface="Avenir Next" panose="020B0503020202020204" pitchFamily="34" charset="0"/>
              </a:rPr>
            </a:br>
            <a:r>
              <a:rPr lang="en-US" sz="1800" b="0">
                <a:latin typeface="Avenir Next" panose="020B0503020202020204" pitchFamily="34" charset="0"/>
                <a:hlinkClick r:id="rId6"/>
              </a:rPr>
              <a:t>https://developers.arcgis.com/arcade/playground/</a:t>
            </a:r>
            <a:endParaRPr lang="en-US" sz="1800" b="0">
              <a:latin typeface="Avenir Next" panose="020B0503020202020204" pitchFamily="34" charset="0"/>
            </a:endParaRPr>
          </a:p>
          <a:p>
            <a:pPr marL="0" lvl="0" indent="0">
              <a:spcAft>
                <a:spcPts val="300"/>
              </a:spcAft>
              <a:buNone/>
            </a:pPr>
            <a:endParaRPr lang="en-US" sz="1800" b="0">
              <a:solidFill>
                <a:schemeClr val="tx2"/>
              </a:solidFill>
              <a:latin typeface="Avenir Next" panose="020B0503020202020204" pitchFamily="34" charset="0"/>
            </a:endParaRPr>
          </a:p>
          <a:p>
            <a:pPr marL="0" lvl="0" indent="0">
              <a:spcAft>
                <a:spcPts val="300"/>
              </a:spcAft>
              <a:buNone/>
            </a:pPr>
            <a:r>
              <a:rPr lang="en-US" sz="1800" b="0">
                <a:solidFill>
                  <a:srgbClr val="FCEAD6"/>
                </a:solidFill>
                <a:latin typeface="Avenir Next" panose="020B0503020202020204" pitchFamily="34" charset="0"/>
              </a:rPr>
              <a:t>Using Arcade with JS API</a:t>
            </a:r>
          </a:p>
          <a:p>
            <a:pPr marL="0" indent="0">
              <a:spcAft>
                <a:spcPts val="300"/>
              </a:spcAft>
              <a:buNone/>
            </a:pPr>
            <a:r>
              <a:rPr lang="en-US" sz="1800" b="0">
                <a:latin typeface="Avenir Next" panose="020B0503020202020204" pitchFamily="34" charset="0"/>
                <a:hlinkClick r:id="rId7"/>
              </a:rPr>
              <a:t>https://developers.arcgis.com/javascript/latest/guide/arcade/index.html</a:t>
            </a:r>
            <a:endParaRPr lang="en-US" sz="1800" b="0">
              <a:latin typeface="Avenir Next" panose="020B0503020202020204" pitchFamily="34" charset="0"/>
            </a:endParaRPr>
          </a:p>
          <a:p>
            <a:pPr marL="0" indent="0">
              <a:spcAft>
                <a:spcPts val="300"/>
              </a:spcAft>
              <a:buNone/>
            </a:pPr>
            <a:endParaRPr lang="en-US" sz="1800" b="0">
              <a:solidFill>
                <a:schemeClr val="tx2"/>
              </a:solidFill>
              <a:latin typeface="Avenir Next" panose="020B0503020202020204" pitchFamily="34" charset="0"/>
            </a:endParaRPr>
          </a:p>
          <a:p>
            <a:pPr marL="0" indent="0">
              <a:spcAft>
                <a:spcPts val="300"/>
              </a:spcAft>
              <a:buNone/>
            </a:pPr>
            <a:r>
              <a:rPr lang="en-US" sz="1800" b="0">
                <a:solidFill>
                  <a:srgbClr val="FCEAD6"/>
                </a:solidFill>
                <a:latin typeface="Avenir Next" panose="020B0503020202020204" pitchFamily="34" charset="0"/>
              </a:rPr>
              <a:t>Blogs</a:t>
            </a:r>
            <a:br>
              <a:rPr lang="en-US" sz="1800" b="0">
                <a:solidFill>
                  <a:schemeClr val="tx2"/>
                </a:solidFill>
                <a:latin typeface="Avenir Next" panose="020B0503020202020204" pitchFamily="34" charset="0"/>
              </a:rPr>
            </a:br>
            <a:r>
              <a:rPr lang="en-US" sz="1600" b="0">
                <a:latin typeface="Avenir Next" panose="020B0503020202020204" pitchFamily="34" charset="0"/>
                <a:hlinkClick r:id="rId8"/>
              </a:rPr>
              <a:t>https://www.esri.com/arcgis-blog/?s=#&amp;tag=arcade-expressions</a:t>
            </a:r>
            <a:endParaRPr lang="en-US" sz="1600" b="0">
              <a:latin typeface="Avenir Next" panose="020B0503020202020204" pitchFamily="34" charset="0"/>
            </a:endParaRPr>
          </a:p>
          <a:p>
            <a:pPr marL="0" indent="0">
              <a:spcAft>
                <a:spcPts val="300"/>
              </a:spcAft>
              <a:buNone/>
            </a:pPr>
            <a:endParaRPr lang="en-US" sz="1600" b="0">
              <a:latin typeface="Avenir Next" panose="020B0503020202020204" pitchFamily="34" charset="0"/>
            </a:endParaRPr>
          </a:p>
          <a:p>
            <a:pPr marL="0" indent="0">
              <a:spcAft>
                <a:spcPts val="300"/>
              </a:spcAft>
              <a:buNone/>
            </a:pPr>
            <a:r>
              <a:rPr lang="en-US" sz="1800" b="0">
                <a:solidFill>
                  <a:srgbClr val="FCEAD6"/>
                </a:solidFill>
                <a:latin typeface="Avenir Next" panose="020B0503020202020204" pitchFamily="34" charset="0"/>
              </a:rPr>
              <a:t>Arcade Expression sharing repo</a:t>
            </a:r>
          </a:p>
          <a:p>
            <a:pPr marL="0" indent="0">
              <a:buNone/>
            </a:pPr>
            <a:r>
              <a:rPr lang="en-US" sz="1600" b="0">
                <a:latin typeface="Avenir Next" panose="020B0503020202020204" pitchFamily="34" charset="0"/>
                <a:hlinkClick r:id="rId9"/>
              </a:rPr>
              <a:t>https://github.com/Esri/arcade-expressions/</a:t>
            </a:r>
            <a:endParaRPr lang="en-US" sz="1600" b="0">
              <a:latin typeface="Avenir Next" panose="020B0503020202020204" pitchFamily="34" charset="0"/>
            </a:endParaRPr>
          </a:p>
          <a:p>
            <a:pPr marL="0" indent="0">
              <a:buNone/>
            </a:pPr>
            <a:endParaRPr lang="en-US" sz="1600" b="0">
              <a:latin typeface="Avenir Next" panose="020B0503020202020204" pitchFamily="34" charset="0"/>
            </a:endParaRPr>
          </a:p>
          <a:p>
            <a:pPr marL="0" indent="0">
              <a:buNone/>
            </a:pPr>
            <a:endParaRPr lang="en-US" sz="1600" b="0">
              <a:latin typeface="Avenir Next" panose="020B0503020202020204" pitchFamily="34" charset="0"/>
            </a:endParaRPr>
          </a:p>
        </p:txBody>
      </p:sp>
    </p:spTree>
    <p:extLst>
      <p:ext uri="{BB962C8B-B14F-4D97-AF65-F5344CB8AC3E}">
        <p14:creationId xmlns:p14="http://schemas.microsoft.com/office/powerpoint/2010/main" val="2194089106"/>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sp>
        <p:nvSpPr>
          <p:cNvPr id="18" name="Title 1">
            <a:extLst>
              <a:ext uri="{FF2B5EF4-FFF2-40B4-BE49-F238E27FC236}">
                <a16:creationId xmlns:a16="http://schemas.microsoft.com/office/drawing/2014/main" id="{FE1467DE-EB4C-0841-9A5E-09C4995CF7B8}"/>
              </a:ext>
            </a:extLst>
          </p:cNvPr>
          <p:cNvSpPr txBox="1">
            <a:spLocks/>
          </p:cNvSpPr>
          <p:nvPr/>
        </p:nvSpPr>
        <p:spPr>
          <a:xfrm>
            <a:off x="2588875" y="2642532"/>
            <a:ext cx="7208268" cy="1572934"/>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sz="3200" b="0">
                <a:latin typeface="Avenir Next" panose="020B0503020202020204" pitchFamily="34" charset="0"/>
              </a:rPr>
              <a:t>Please provide your feedback for this session by clicking on the session survey link directly below the video.</a:t>
            </a:r>
          </a:p>
        </p:txBody>
      </p:sp>
    </p:spTree>
    <p:extLst>
      <p:ext uri="{BB962C8B-B14F-4D97-AF65-F5344CB8AC3E}">
        <p14:creationId xmlns:p14="http://schemas.microsoft.com/office/powerpoint/2010/main" val="30904493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BCC173B-0C5B-A74F-8E7E-D84311C3E42C}"/>
              </a:ext>
            </a:extLst>
          </p:cNvPr>
          <p:cNvGrpSpPr/>
          <p:nvPr/>
        </p:nvGrpSpPr>
        <p:grpSpPr>
          <a:xfrm>
            <a:off x="0" y="-2"/>
            <a:ext cx="12192001" cy="6858003"/>
            <a:chOff x="0" y="-2"/>
            <a:chExt cx="12192001" cy="6858003"/>
          </a:xfrm>
        </p:grpSpPr>
        <p:grpSp>
          <p:nvGrpSpPr>
            <p:cNvPr id="6" name="Group 5">
              <a:extLst>
                <a:ext uri="{FF2B5EF4-FFF2-40B4-BE49-F238E27FC236}">
                  <a16:creationId xmlns:a16="http://schemas.microsoft.com/office/drawing/2014/main" id="{67835AA7-7C46-D34B-A285-4886647A48C9}"/>
                </a:ext>
              </a:extLst>
            </p:cNvPr>
            <p:cNvGrpSpPr/>
            <p:nvPr/>
          </p:nvGrpSpPr>
          <p:grpSpPr>
            <a:xfrm>
              <a:off x="0" y="0"/>
              <a:ext cx="12192000" cy="6858000"/>
              <a:chOff x="0" y="0"/>
              <a:chExt cx="12192000" cy="6858000"/>
            </a:xfrm>
          </p:grpSpPr>
          <p:sp>
            <p:nvSpPr>
              <p:cNvPr id="12" name="gradient background1">
                <a:extLst>
                  <a:ext uri="{FF2B5EF4-FFF2-40B4-BE49-F238E27FC236}">
                    <a16:creationId xmlns:a16="http://schemas.microsoft.com/office/drawing/2014/main" id="{004BAF95-D028-054F-B48C-ADC67A6B7D5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3" name="gradient background1">
                <a:extLst>
                  <a:ext uri="{FF2B5EF4-FFF2-40B4-BE49-F238E27FC236}">
                    <a16:creationId xmlns:a16="http://schemas.microsoft.com/office/drawing/2014/main" id="{0251D965-B99F-0B44-855C-733CE8599B67}"/>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2" name="Group 1">
              <a:extLst>
                <a:ext uri="{FF2B5EF4-FFF2-40B4-BE49-F238E27FC236}">
                  <a16:creationId xmlns:a16="http://schemas.microsoft.com/office/drawing/2014/main" id="{425A3B57-2C9F-E742-970A-00941607D0A4}"/>
                </a:ext>
              </a:extLst>
            </p:cNvPr>
            <p:cNvGrpSpPr/>
            <p:nvPr/>
          </p:nvGrpSpPr>
          <p:grpSpPr>
            <a:xfrm>
              <a:off x="0" y="0"/>
              <a:ext cx="5518813" cy="6858000"/>
              <a:chOff x="0" y="0"/>
              <a:chExt cx="5518813" cy="6858000"/>
            </a:xfrm>
          </p:grpSpPr>
          <p:pic>
            <p:nvPicPr>
              <p:cNvPr id="8" name="Picture 7">
                <a:extLst>
                  <a:ext uri="{FF2B5EF4-FFF2-40B4-BE49-F238E27FC236}">
                    <a16:creationId xmlns:a16="http://schemas.microsoft.com/office/drawing/2014/main" id="{8F23665F-7301-2F45-A413-0B69D2FD4CDB}"/>
                  </a:ext>
                </a:extLst>
              </p:cNvPr>
              <p:cNvPicPr>
                <a:picLocks noChangeAspect="1"/>
              </p:cNvPicPr>
              <p:nvPr/>
            </p:nvPicPr>
            <p:blipFill rotWithShape="1">
              <a:blip r:embed="rId3" cstate="screen">
                <a:alphaModFix amt="82000"/>
                <a:extLst>
                  <a:ext uri="{28A0092B-C50C-407E-A947-70E740481C1C}">
                    <a14:useLocalDpi xmlns:a14="http://schemas.microsoft.com/office/drawing/2010/main"/>
                  </a:ext>
                </a:extLst>
              </a:blip>
              <a:srcRect/>
              <a:stretch/>
            </p:blipFill>
            <p:spPr>
              <a:xfrm rot="16200000">
                <a:off x="-1289222" y="3013903"/>
                <a:ext cx="4589309" cy="2010866"/>
              </a:xfrm>
              <a:prstGeom prst="rect">
                <a:avLst/>
              </a:prstGeom>
            </p:spPr>
          </p:pic>
          <p:pic>
            <p:nvPicPr>
              <p:cNvPr id="25" name="Picture 24">
                <a:extLst>
                  <a:ext uri="{FF2B5EF4-FFF2-40B4-BE49-F238E27FC236}">
                    <a16:creationId xmlns:a16="http://schemas.microsoft.com/office/drawing/2014/main" id="{02C03EA8-BF93-E448-A65C-AFD84D3D8F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4216027"/>
                <a:ext cx="4635101" cy="2641973"/>
              </a:xfrm>
              <a:prstGeom prst="rect">
                <a:avLst/>
              </a:prstGeom>
            </p:spPr>
          </p:pic>
          <p:pic>
            <p:nvPicPr>
              <p:cNvPr id="5" name="Picture 4">
                <a:extLst>
                  <a:ext uri="{FF2B5EF4-FFF2-40B4-BE49-F238E27FC236}">
                    <a16:creationId xmlns:a16="http://schemas.microsoft.com/office/drawing/2014/main" id="{011C90D7-31B5-6743-9AB3-7487DA7142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5518813" cy="3536066"/>
              </a:xfrm>
              <a:prstGeom prst="rect">
                <a:avLst/>
              </a:prstGeom>
            </p:spPr>
          </p:pic>
        </p:grpSp>
        <p:grpSp>
          <p:nvGrpSpPr>
            <p:cNvPr id="3" name="Group 2">
              <a:extLst>
                <a:ext uri="{FF2B5EF4-FFF2-40B4-BE49-F238E27FC236}">
                  <a16:creationId xmlns:a16="http://schemas.microsoft.com/office/drawing/2014/main" id="{A768B15D-57BC-B04A-B5CF-9566DBAE6A77}"/>
                </a:ext>
              </a:extLst>
            </p:cNvPr>
            <p:cNvGrpSpPr/>
            <p:nvPr/>
          </p:nvGrpSpPr>
          <p:grpSpPr>
            <a:xfrm>
              <a:off x="7454098" y="-2"/>
              <a:ext cx="4737903" cy="6858003"/>
              <a:chOff x="7454098" y="-2"/>
              <a:chExt cx="4737903" cy="6858003"/>
            </a:xfrm>
          </p:grpSpPr>
          <p:pic>
            <p:nvPicPr>
              <p:cNvPr id="11" name="Picture 10">
                <a:extLst>
                  <a:ext uri="{FF2B5EF4-FFF2-40B4-BE49-F238E27FC236}">
                    <a16:creationId xmlns:a16="http://schemas.microsoft.com/office/drawing/2014/main" id="{224B245D-57A6-9A4E-8E35-1DAC2B1A351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502777" y="-1"/>
                <a:ext cx="2689224" cy="3912243"/>
              </a:xfrm>
              <a:prstGeom prst="rect">
                <a:avLst/>
              </a:prstGeom>
            </p:spPr>
          </p:pic>
          <p:pic>
            <p:nvPicPr>
              <p:cNvPr id="23" name="Picture 22">
                <a:extLst>
                  <a:ext uri="{FF2B5EF4-FFF2-40B4-BE49-F238E27FC236}">
                    <a16:creationId xmlns:a16="http://schemas.microsoft.com/office/drawing/2014/main" id="{3386D0F4-A79F-E742-A6E7-B9B4A7AC4956}"/>
                  </a:ext>
                </a:extLst>
              </p:cNvPr>
              <p:cNvPicPr>
                <a:picLocks noChangeAspect="1"/>
              </p:cNvPicPr>
              <p:nvPr/>
            </p:nvPicPr>
            <p:blipFill rotWithShape="1">
              <a:blip r:embed="rId7" cstate="screen">
                <a:alphaModFix amt="75000"/>
                <a:extLst>
                  <a:ext uri="{28A0092B-C50C-407E-A947-70E740481C1C}">
                    <a14:useLocalDpi xmlns:a14="http://schemas.microsoft.com/office/drawing/2010/main"/>
                  </a:ext>
                </a:extLst>
              </a:blip>
              <a:srcRect/>
              <a:stretch/>
            </p:blipFill>
            <p:spPr>
              <a:xfrm rot="16200000" flipH="1">
                <a:off x="8263052" y="2743857"/>
                <a:ext cx="6261650" cy="1596247"/>
              </a:xfrm>
              <a:prstGeom prst="rect">
                <a:avLst/>
              </a:prstGeom>
            </p:spPr>
          </p:pic>
          <p:pic>
            <p:nvPicPr>
              <p:cNvPr id="19" name="Picture 18">
                <a:extLst>
                  <a:ext uri="{FF2B5EF4-FFF2-40B4-BE49-F238E27FC236}">
                    <a16:creationId xmlns:a16="http://schemas.microsoft.com/office/drawing/2014/main" id="{ED0A7CF4-5D25-6F45-AC70-42CC0E3536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
              <a:stretch/>
            </p:blipFill>
            <p:spPr>
              <a:xfrm>
                <a:off x="9509083" y="4940781"/>
                <a:ext cx="2682917" cy="1917220"/>
              </a:xfrm>
              <a:prstGeom prst="rect">
                <a:avLst/>
              </a:prstGeom>
            </p:spPr>
          </p:pic>
          <p:pic>
            <p:nvPicPr>
              <p:cNvPr id="29" name="Picture 28">
                <a:extLst>
                  <a:ext uri="{FF2B5EF4-FFF2-40B4-BE49-F238E27FC236}">
                    <a16:creationId xmlns:a16="http://schemas.microsoft.com/office/drawing/2014/main" id="{E180AF6A-6300-6C42-B9F5-6E14F3E7CE3D}"/>
                  </a:ext>
                </a:extLst>
              </p:cNvPr>
              <p:cNvPicPr>
                <a:picLocks noChangeAspect="1"/>
              </p:cNvPicPr>
              <p:nvPr/>
            </p:nvPicPr>
            <p:blipFill rotWithShape="1">
              <a:blip r:embed="rId9" cstate="screen">
                <a:alphaModFix amt="85000"/>
                <a:extLst>
                  <a:ext uri="{28A0092B-C50C-407E-A947-70E740481C1C}">
                    <a14:useLocalDpi xmlns:a14="http://schemas.microsoft.com/office/drawing/2010/main"/>
                  </a:ext>
                </a:extLst>
              </a:blip>
              <a:srcRect/>
              <a:stretch/>
            </p:blipFill>
            <p:spPr>
              <a:xfrm rot="16200000">
                <a:off x="9307329" y="-658306"/>
                <a:ext cx="2226367" cy="3542976"/>
              </a:xfrm>
              <a:prstGeom prst="rect">
                <a:avLst/>
              </a:prstGeom>
            </p:spPr>
          </p:pic>
          <p:pic>
            <p:nvPicPr>
              <p:cNvPr id="28" name="Picture 27">
                <a:extLst>
                  <a:ext uri="{FF2B5EF4-FFF2-40B4-BE49-F238E27FC236}">
                    <a16:creationId xmlns:a16="http://schemas.microsoft.com/office/drawing/2014/main" id="{D3EB3969-DADF-364A-9F2C-805266249588}"/>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454098" y="3794531"/>
                <a:ext cx="4737902" cy="3063469"/>
              </a:xfrm>
              <a:prstGeom prst="rect">
                <a:avLst/>
              </a:prstGeom>
            </p:spPr>
          </p:pic>
        </p:grpSp>
      </p:grpSp>
      <p:pic>
        <p:nvPicPr>
          <p:cNvPr id="9" name="Picture 8">
            <a:extLst>
              <a:ext uri="{FF2B5EF4-FFF2-40B4-BE49-F238E27FC236}">
                <a16:creationId xmlns:a16="http://schemas.microsoft.com/office/drawing/2014/main" id="{458C3CC2-2836-8540-82C2-551689D37432}"/>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3642763" y="2670486"/>
            <a:ext cx="4906474" cy="1517028"/>
          </a:xfrm>
          <a:prstGeom prst="rect">
            <a:avLst/>
          </a:prstGeom>
        </p:spPr>
      </p:pic>
      <p:sp>
        <p:nvSpPr>
          <p:cNvPr id="4" name="Rectangle 3">
            <a:extLst>
              <a:ext uri="{FF2B5EF4-FFF2-40B4-BE49-F238E27FC236}">
                <a16:creationId xmlns:a16="http://schemas.microsoft.com/office/drawing/2014/main" id="{43C7A590-9999-EE4E-B5E3-D3578C0822AE}"/>
              </a:ext>
            </a:extLst>
          </p:cNvPr>
          <p:cNvSpPr/>
          <p:nvPr/>
        </p:nvSpPr>
        <p:spPr>
          <a:xfrm>
            <a:off x="0" y="6394787"/>
            <a:ext cx="12192000" cy="261610"/>
          </a:xfrm>
          <a:prstGeom prst="rect">
            <a:avLst/>
          </a:prstGeom>
        </p:spPr>
        <p:txBody>
          <a:bodyPr wrap="square">
            <a:spAutoFit/>
          </a:bodyPr>
          <a:lstStyle/>
          <a:p>
            <a:pPr algn="ctr"/>
            <a:r>
              <a:rPr lang="en-US" sz="1050">
                <a:solidFill>
                  <a:srgbClr val="76A7FF">
                    <a:alpha val="60000"/>
                  </a:srgbClr>
                </a:solidFill>
                <a:latin typeface="Avenir Next" panose="020B0503020202020204" pitchFamily="34" charset="0"/>
              </a:rPr>
              <a:t>Copyright © 2021 Esri. All rights reserved.</a:t>
            </a:r>
          </a:p>
        </p:txBody>
      </p:sp>
    </p:spTree>
    <p:extLst>
      <p:ext uri="{BB962C8B-B14F-4D97-AF65-F5344CB8AC3E}">
        <p14:creationId xmlns:p14="http://schemas.microsoft.com/office/powerpoint/2010/main" val="135850111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47A4C2C-F018-0342-A6F9-DEF7835F13E4}"/>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D428757D-01EB-3D4E-BA48-3C333466A111}"/>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05948B4A-7474-E848-AE09-6C68A714F7DA}"/>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18AD8693-3CAB-5B4C-9AE2-0832D76E6BBB}"/>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024FA726-8E3A-554C-9C96-F619D311D638}"/>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E493C5C5-AE97-4141-B8E3-A0DD352F08C7}"/>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ABDC4376-8889-A84B-A4DB-B34C48C925C8}"/>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01A49C85-8CAB-7B4D-935A-F703247ABB26}"/>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Arcade Goals</a:t>
            </a:r>
            <a:endParaRPr lang="en-GB" sz="3200"/>
          </a:p>
        </p:txBody>
      </p:sp>
      <p:sp>
        <p:nvSpPr>
          <p:cNvPr id="7" name="Content Placeholder 2"/>
          <p:cNvSpPr>
            <a:spLocks noGrp="1"/>
          </p:cNvSpPr>
          <p:nvPr>
            <p:ph sz="half" idx="2"/>
          </p:nvPr>
        </p:nvSpPr>
        <p:spPr>
          <a:xfrm>
            <a:off x="911352" y="2229049"/>
            <a:ext cx="10369296" cy="3429000"/>
          </a:xfrm>
        </p:spPr>
        <p:txBody>
          <a:bodyPr/>
          <a:lstStyle/>
          <a:p>
            <a:r>
              <a:rPr lang="en-US" sz="2400"/>
              <a:t>Portable</a:t>
            </a:r>
          </a:p>
          <a:p>
            <a:pPr marL="800100" lvl="1" indent="-342900">
              <a:buFont typeface="Arial" panose="020B0604020202020204" pitchFamily="34" charset="0"/>
              <a:buChar char="•"/>
            </a:pPr>
            <a:r>
              <a:rPr lang="en-US" sz="2400">
                <a:latin typeface="Avenir Next" panose="020B0503020202020204" pitchFamily="34" charset="0"/>
              </a:rPr>
              <a:t>Write an expression in Pro, have it run in a browser, or on a device</a:t>
            </a:r>
          </a:p>
          <a:p>
            <a:pPr lvl="2"/>
            <a:endParaRPr lang="en-US" sz="2400">
              <a:latin typeface="Avenir Next" panose="020B0503020202020204" pitchFamily="34" charset="0"/>
            </a:endParaRPr>
          </a:p>
          <a:p>
            <a:r>
              <a:rPr lang="en-US" sz="2400"/>
              <a:t>Secure</a:t>
            </a:r>
          </a:p>
          <a:p>
            <a:pPr marL="800100" lvl="1" indent="-342900">
              <a:buFont typeface="Arial" panose="020B0604020202020204" pitchFamily="34" charset="0"/>
              <a:buChar char="•"/>
            </a:pPr>
            <a:r>
              <a:rPr lang="en-US" sz="2400">
                <a:latin typeface="Avenir Next" panose="020B0503020202020204" pitchFamily="34" charset="0"/>
              </a:rPr>
              <a:t>Ensure that expressions or scripting do not compromise security</a:t>
            </a:r>
          </a:p>
          <a:p>
            <a:pPr marL="283464" lvl="1" indent="0">
              <a:buNone/>
            </a:pPr>
            <a:endParaRPr lang="en-US" sz="2400">
              <a:latin typeface="Avenir Next" panose="020B0503020202020204" pitchFamily="34" charset="0"/>
            </a:endParaRPr>
          </a:p>
          <a:p>
            <a:r>
              <a:rPr lang="en-US" sz="2400"/>
              <a:t>Lightweight</a:t>
            </a:r>
          </a:p>
          <a:p>
            <a:pPr marL="800100" lvl="1" indent="-342900">
              <a:buFont typeface="Arial" panose="020B0604020202020204" pitchFamily="34" charset="0"/>
              <a:buChar char="•"/>
            </a:pPr>
            <a:r>
              <a:rPr lang="en-US" sz="2400">
                <a:latin typeface="Avenir Next" panose="020B0503020202020204" pitchFamily="34" charset="0"/>
              </a:rPr>
              <a:t>Most requirements for scripts and expressions are lightweight. The language should be small, and fast</a:t>
            </a:r>
          </a:p>
          <a:p>
            <a:pPr lvl="1"/>
            <a:endParaRPr lang="en-US" sz="2400">
              <a:latin typeface="Avenir Next" panose="020B0503020202020204" pitchFamily="34" charset="0"/>
            </a:endParaRPr>
          </a:p>
          <a:p>
            <a:r>
              <a:rPr lang="en-US" sz="2400"/>
              <a:t>Geospatial</a:t>
            </a:r>
          </a:p>
          <a:p>
            <a:pPr marL="800100" lvl="1" indent="-342900">
              <a:buFont typeface="Arial" panose="020B0604020202020204" pitchFamily="34" charset="0"/>
              <a:buChar char="•"/>
            </a:pPr>
            <a:r>
              <a:rPr lang="en-US" sz="2400">
                <a:latin typeface="Avenir Next" panose="020B0503020202020204" pitchFamily="34" charset="0"/>
              </a:rPr>
              <a:t>Scripts should treat geospatial as first class Members</a:t>
            </a:r>
          </a:p>
          <a:p>
            <a:endParaRPr lang="en-GB" sz="2400"/>
          </a:p>
        </p:txBody>
      </p:sp>
    </p:spTree>
    <p:extLst>
      <p:ext uri="{BB962C8B-B14F-4D97-AF65-F5344CB8AC3E}">
        <p14:creationId xmlns:p14="http://schemas.microsoft.com/office/powerpoint/2010/main" val="151606197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B926C94-D1B1-EF4A-9A23-4DB3803ED850}"/>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ABBFFC74-D997-7C41-9A42-7EF1E554FE86}"/>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EF4A0001-5394-E54B-9B61-6318439E84E2}"/>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E4CDC3E3-A023-5940-8EC7-8A39DB89BD77}"/>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D36DA7AB-3B5D-8A42-B05A-328ED89BA401}"/>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488C2BCC-8FAB-D442-B0DD-E9FF40AC3EDD}"/>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27BCC771-329F-D74A-92DC-69B3122168C0}"/>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3061ED54-BC22-CD48-AF2E-E62A35B6E6F5}"/>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8" name="Title 1"/>
          <p:cNvSpPr txBox="1">
            <a:spLocks/>
          </p:cNvSpPr>
          <p:nvPr/>
        </p:nvSpPr>
        <p:spPr>
          <a:xfrm>
            <a:off x="234870" y="2748258"/>
            <a:ext cx="3257630" cy="70019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b="0">
                <a:latin typeface="Avenir Next" panose="020B0503020202020204" pitchFamily="34" charset="0"/>
              </a:rPr>
              <a:t>Unit Conversion</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387986241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BDBC99E0-171B-A647-8418-06E97D2B5022}"/>
              </a:ext>
            </a:extLst>
          </p:cNvPr>
          <p:cNvGrpSpPr/>
          <p:nvPr/>
        </p:nvGrpSpPr>
        <p:grpSpPr>
          <a:xfrm>
            <a:off x="0" y="0"/>
            <a:ext cx="12192000" cy="6858000"/>
            <a:chOff x="0" y="0"/>
            <a:chExt cx="12192000" cy="6858000"/>
          </a:xfrm>
        </p:grpSpPr>
        <p:grpSp>
          <p:nvGrpSpPr>
            <p:cNvPr id="135" name="Group 134">
              <a:extLst>
                <a:ext uri="{FF2B5EF4-FFF2-40B4-BE49-F238E27FC236}">
                  <a16:creationId xmlns:a16="http://schemas.microsoft.com/office/drawing/2014/main" id="{872EFA92-E291-B74C-B514-921A50905EE8}"/>
                </a:ext>
              </a:extLst>
            </p:cNvPr>
            <p:cNvGrpSpPr/>
            <p:nvPr/>
          </p:nvGrpSpPr>
          <p:grpSpPr>
            <a:xfrm>
              <a:off x="1" y="0"/>
              <a:ext cx="12191999" cy="6858000"/>
              <a:chOff x="1" y="0"/>
              <a:chExt cx="12191999" cy="6858000"/>
            </a:xfrm>
          </p:grpSpPr>
          <p:sp>
            <p:nvSpPr>
              <p:cNvPr id="140" name="gradient background1">
                <a:extLst>
                  <a:ext uri="{FF2B5EF4-FFF2-40B4-BE49-F238E27FC236}">
                    <a16:creationId xmlns:a16="http://schemas.microsoft.com/office/drawing/2014/main" id="{F09B02D7-7DF9-5045-B96A-47FAB539ADB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41" name="gradient background1">
                <a:extLst>
                  <a:ext uri="{FF2B5EF4-FFF2-40B4-BE49-F238E27FC236}">
                    <a16:creationId xmlns:a16="http://schemas.microsoft.com/office/drawing/2014/main" id="{6107E926-D334-9644-AC5A-62295285CD17}"/>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136" name="Group 135">
              <a:extLst>
                <a:ext uri="{FF2B5EF4-FFF2-40B4-BE49-F238E27FC236}">
                  <a16:creationId xmlns:a16="http://schemas.microsoft.com/office/drawing/2014/main" id="{88365C65-2080-E14C-8191-7DCAB338D74A}"/>
                </a:ext>
              </a:extLst>
            </p:cNvPr>
            <p:cNvGrpSpPr/>
            <p:nvPr/>
          </p:nvGrpSpPr>
          <p:grpSpPr>
            <a:xfrm>
              <a:off x="0" y="4280452"/>
              <a:ext cx="5323061" cy="2577548"/>
              <a:chOff x="0" y="4280452"/>
              <a:chExt cx="5323061" cy="2577548"/>
            </a:xfrm>
          </p:grpSpPr>
          <p:pic>
            <p:nvPicPr>
              <p:cNvPr id="138" name="Picture 137">
                <a:extLst>
                  <a:ext uri="{FF2B5EF4-FFF2-40B4-BE49-F238E27FC236}">
                    <a16:creationId xmlns:a16="http://schemas.microsoft.com/office/drawing/2014/main" id="{0556F8FF-6FDE-0347-BFFD-E6F2BAD931C5}"/>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139" name="Picture 138">
                <a:extLst>
                  <a:ext uri="{FF2B5EF4-FFF2-40B4-BE49-F238E27FC236}">
                    <a16:creationId xmlns:a16="http://schemas.microsoft.com/office/drawing/2014/main" id="{0297F570-763D-5F4B-BACE-5B10B6F0B48E}"/>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137" name="gradient background1">
              <a:extLst>
                <a:ext uri="{FF2B5EF4-FFF2-40B4-BE49-F238E27FC236}">
                  <a16:creationId xmlns:a16="http://schemas.microsoft.com/office/drawing/2014/main" id="{A3DD7741-0417-4F42-9972-87F70A11BD90}"/>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pPr algn="l"/>
            <a:r>
              <a:rPr lang="en-GB" sz="3200"/>
              <a:t>ArcGIS: Make, Share, Anywhere</a:t>
            </a:r>
          </a:p>
        </p:txBody>
      </p:sp>
      <p:pic>
        <p:nvPicPr>
          <p:cNvPr id="7" name="Picture 6" descr="3057_1_heatmap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9"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venir Next" panose="020B0503020202020204" pitchFamily="34" charset="0"/>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solidFill>
                <a:prstClr val="white"/>
              </a:solidFill>
              <a:latin typeface="Avenir Next" panose="020B0503020202020204" pitchFamily="34" charset="0"/>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spTree>
    <p:extLst>
      <p:ext uri="{BB962C8B-B14F-4D97-AF65-F5344CB8AC3E}">
        <p14:creationId xmlns:p14="http://schemas.microsoft.com/office/powerpoint/2010/main" val="41332467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91B0B37A-170A-E14A-90DD-80B981CA5947}"/>
              </a:ext>
            </a:extLst>
          </p:cNvPr>
          <p:cNvGrpSpPr/>
          <p:nvPr/>
        </p:nvGrpSpPr>
        <p:grpSpPr>
          <a:xfrm>
            <a:off x="0" y="0"/>
            <a:ext cx="12192000" cy="6858000"/>
            <a:chOff x="0" y="0"/>
            <a:chExt cx="12192000" cy="6858000"/>
          </a:xfrm>
        </p:grpSpPr>
        <p:grpSp>
          <p:nvGrpSpPr>
            <p:cNvPr id="135" name="Group 134">
              <a:extLst>
                <a:ext uri="{FF2B5EF4-FFF2-40B4-BE49-F238E27FC236}">
                  <a16:creationId xmlns:a16="http://schemas.microsoft.com/office/drawing/2014/main" id="{731C31B7-4C95-704D-AB53-89CCD6186CAB}"/>
                </a:ext>
              </a:extLst>
            </p:cNvPr>
            <p:cNvGrpSpPr/>
            <p:nvPr/>
          </p:nvGrpSpPr>
          <p:grpSpPr>
            <a:xfrm>
              <a:off x="1" y="0"/>
              <a:ext cx="12191999" cy="6858000"/>
              <a:chOff x="1" y="0"/>
              <a:chExt cx="12191999" cy="6858000"/>
            </a:xfrm>
          </p:grpSpPr>
          <p:sp>
            <p:nvSpPr>
              <p:cNvPr id="140" name="gradient background1">
                <a:extLst>
                  <a:ext uri="{FF2B5EF4-FFF2-40B4-BE49-F238E27FC236}">
                    <a16:creationId xmlns:a16="http://schemas.microsoft.com/office/drawing/2014/main" id="{74524E13-05F2-C444-BF42-F9E87D7D9A48}"/>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41" name="gradient background1">
                <a:extLst>
                  <a:ext uri="{FF2B5EF4-FFF2-40B4-BE49-F238E27FC236}">
                    <a16:creationId xmlns:a16="http://schemas.microsoft.com/office/drawing/2014/main" id="{CD8977D3-4D44-4A46-BF3A-27941F50EB5B}"/>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136" name="Group 135">
              <a:extLst>
                <a:ext uri="{FF2B5EF4-FFF2-40B4-BE49-F238E27FC236}">
                  <a16:creationId xmlns:a16="http://schemas.microsoft.com/office/drawing/2014/main" id="{79A4BB16-D6B1-8C40-ADC7-C9EEBD4268FA}"/>
                </a:ext>
              </a:extLst>
            </p:cNvPr>
            <p:cNvGrpSpPr/>
            <p:nvPr/>
          </p:nvGrpSpPr>
          <p:grpSpPr>
            <a:xfrm>
              <a:off x="0" y="4280452"/>
              <a:ext cx="5323061" cy="2577548"/>
              <a:chOff x="0" y="4280452"/>
              <a:chExt cx="5323061" cy="2577548"/>
            </a:xfrm>
          </p:grpSpPr>
          <p:pic>
            <p:nvPicPr>
              <p:cNvPr id="138" name="Picture 137">
                <a:extLst>
                  <a:ext uri="{FF2B5EF4-FFF2-40B4-BE49-F238E27FC236}">
                    <a16:creationId xmlns:a16="http://schemas.microsoft.com/office/drawing/2014/main" id="{EADCF7D4-8B1F-9A4A-8C61-FC67CBFB3CAC}"/>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139" name="Picture 138">
                <a:extLst>
                  <a:ext uri="{FF2B5EF4-FFF2-40B4-BE49-F238E27FC236}">
                    <a16:creationId xmlns:a16="http://schemas.microsoft.com/office/drawing/2014/main" id="{43B9603D-731F-9F4A-85BD-D0FE2644DBBF}"/>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137" name="gradient background1">
              <a:extLst>
                <a:ext uri="{FF2B5EF4-FFF2-40B4-BE49-F238E27FC236}">
                  <a16:creationId xmlns:a16="http://schemas.microsoft.com/office/drawing/2014/main" id="{923C47E2-69B0-924E-8434-841D6F092C00}"/>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aphicFrame>
        <p:nvGraphicFramePr>
          <p:cNvPr id="6" name="Content Placeholder 15"/>
          <p:cNvGraphicFramePr>
            <a:graphicFrameLocks/>
          </p:cNvGraphicFramePr>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itle 1"/>
          <p:cNvSpPr>
            <a:spLocks noGrp="1"/>
          </p:cNvSpPr>
          <p:nvPr>
            <p:ph type="title"/>
          </p:nvPr>
        </p:nvSpPr>
        <p:spPr>
          <a:xfrm>
            <a:off x="350310" y="414852"/>
            <a:ext cx="10826496" cy="492443"/>
          </a:xfrm>
        </p:spPr>
        <p:txBody>
          <a:bodyPr/>
          <a:lstStyle/>
          <a:p>
            <a:pPr algn="l"/>
            <a:r>
              <a:rPr lang="en-GB" sz="320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pic>
        <p:nvPicPr>
          <p:cNvPr id="79" name="Picture 2" descr="Image result for Pyth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a:solidFill>
                  <a:schemeClr val="tx1">
                    <a:lumMod val="75000"/>
                    <a:lumOff val="25000"/>
                  </a:schemeClr>
                </a:solidFill>
                <a:latin typeface="Avenir Next" panose="020B0503020202020204" pitchFamily="34" charset="0"/>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latin typeface="Avenir Next" panose="020B0503020202020204" pitchFamily="34" charset="0"/>
              </a:endParaRPr>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a:solidFill>
                  <a:schemeClr val="tx1">
                    <a:lumMod val="75000"/>
                    <a:lumOff val="25000"/>
                  </a:schemeClr>
                </a:solidFill>
                <a:latin typeface="Avenir Next" panose="020B0503020202020204" pitchFamily="34" charset="0"/>
              </a:rPr>
              <a:t>Browser based Apps</a:t>
            </a:r>
          </a:p>
        </p:txBody>
      </p:sp>
      <p:pic>
        <p:nvPicPr>
          <p:cNvPr id="111" name="Picture 8" descr="Image result for html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a:latin typeface="Avenir Next" panose="020B0503020202020204" pitchFamily="34" charset="0"/>
              </a:rPr>
              <a:t>Size of Executable</a:t>
            </a:r>
          </a:p>
          <a:p>
            <a:pPr marL="285750" indent="-285750" algn="l" eaLnBrk="0" hangingPunct="0">
              <a:lnSpc>
                <a:spcPts val="1800"/>
              </a:lnSpc>
              <a:buFont typeface="Arial" panose="020B0604020202020204" pitchFamily="34" charset="0"/>
              <a:buChar char="•"/>
            </a:pPr>
            <a:r>
              <a:rPr lang="en-GB" sz="1600">
                <a:latin typeface="Avenir Next" panose="020B0503020202020204" pitchFamily="34" charset="0"/>
              </a:rPr>
              <a:t>Security</a:t>
            </a:r>
          </a:p>
          <a:p>
            <a:pPr marL="742950" lvl="1" indent="-285750" eaLnBrk="0" hangingPunct="0">
              <a:lnSpc>
                <a:spcPts val="1800"/>
              </a:lnSpc>
              <a:buFont typeface="Arial" panose="020B0604020202020204" pitchFamily="34" charset="0"/>
              <a:buChar char="•"/>
            </a:pPr>
            <a:r>
              <a:rPr lang="en-GB" sz="1600">
                <a:latin typeface="Avenir Next" panose="020B0503020202020204" pitchFamily="34" charset="0"/>
              </a:rPr>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a:latin typeface="Avenir Next" panose="020B0503020202020204" pitchFamily="34" charset="0"/>
              </a:rPr>
              <a:t>Page Size</a:t>
            </a:r>
          </a:p>
          <a:p>
            <a:pPr marL="285750" indent="-285750" algn="l" eaLnBrk="0" hangingPunct="0">
              <a:lnSpc>
                <a:spcPts val="1800"/>
              </a:lnSpc>
              <a:buFont typeface="Arial" panose="020B0604020202020204" pitchFamily="34" charset="0"/>
              <a:buChar char="•"/>
            </a:pPr>
            <a:r>
              <a:rPr lang="en-GB" sz="1600">
                <a:latin typeface="Avenir Next" panose="020B0503020202020204" pitchFamily="34" charset="0"/>
              </a:rPr>
              <a:t>Security</a:t>
            </a:r>
          </a:p>
          <a:p>
            <a:pPr marL="742950" lvl="1" indent="-285750" eaLnBrk="0" hangingPunct="0">
              <a:lnSpc>
                <a:spcPts val="1800"/>
              </a:lnSpc>
              <a:buFont typeface="Arial" panose="020B0604020202020204" pitchFamily="34" charset="0"/>
              <a:buChar char="•"/>
            </a:pPr>
            <a:r>
              <a:rPr lang="en-GB" sz="1600">
                <a:latin typeface="Avenir Next" panose="020B0503020202020204" pitchFamily="34" charset="0"/>
              </a:rPr>
              <a:t>XSS</a:t>
            </a:r>
          </a:p>
          <a:p>
            <a:pPr marL="285750" indent="-285750" algn="l" eaLnBrk="0" hangingPunct="0">
              <a:lnSpc>
                <a:spcPts val="1800"/>
              </a:lnSpc>
              <a:buFont typeface="Arial" panose="020B0604020202020204" pitchFamily="34" charset="0"/>
              <a:buChar char="•"/>
            </a:pPr>
            <a:r>
              <a:rPr lang="en-GB" sz="1600">
                <a:latin typeface="Avenir Next" panose="020B0503020202020204" pitchFamily="34" charset="0"/>
              </a:rPr>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a:solidFill>
                  <a:schemeClr val="tx1">
                    <a:lumMod val="75000"/>
                    <a:lumOff val="25000"/>
                  </a:schemeClr>
                </a:solidFill>
                <a:latin typeface="Avenir Next" panose="020B0503020202020204" pitchFamily="34" charset="0"/>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8691955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3ABFCF-AF1A-AC49-B5C3-E441296555E5}"/>
              </a:ext>
            </a:extLst>
          </p:cNvPr>
          <p:cNvGrpSpPr/>
          <p:nvPr/>
        </p:nvGrpSpPr>
        <p:grpSpPr>
          <a:xfrm>
            <a:off x="0" y="0"/>
            <a:ext cx="12192000" cy="6858002"/>
            <a:chOff x="0" y="0"/>
            <a:chExt cx="12192000" cy="6858002"/>
          </a:xfrm>
        </p:grpSpPr>
        <p:grpSp>
          <p:nvGrpSpPr>
            <p:cNvPr id="6" name="Group 5">
              <a:extLst>
                <a:ext uri="{FF2B5EF4-FFF2-40B4-BE49-F238E27FC236}">
                  <a16:creationId xmlns:a16="http://schemas.microsoft.com/office/drawing/2014/main" id="{721BCD63-ACC9-1D4B-B115-330DCFF652A3}"/>
                </a:ext>
              </a:extLst>
            </p:cNvPr>
            <p:cNvGrpSpPr/>
            <p:nvPr/>
          </p:nvGrpSpPr>
          <p:grpSpPr>
            <a:xfrm>
              <a:off x="0" y="0"/>
              <a:ext cx="12192000" cy="6858000"/>
              <a:chOff x="0" y="0"/>
              <a:chExt cx="12192000" cy="6858000"/>
            </a:xfrm>
          </p:grpSpPr>
          <p:sp>
            <p:nvSpPr>
              <p:cNvPr id="11" name="gradient background1">
                <a:extLst>
                  <a:ext uri="{FF2B5EF4-FFF2-40B4-BE49-F238E27FC236}">
                    <a16:creationId xmlns:a16="http://schemas.microsoft.com/office/drawing/2014/main" id="{0C1AF20E-1FEF-AD49-A83B-941CF7891A7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12" name="gradient background1">
                <a:extLst>
                  <a:ext uri="{FF2B5EF4-FFF2-40B4-BE49-F238E27FC236}">
                    <a16:creationId xmlns:a16="http://schemas.microsoft.com/office/drawing/2014/main" id="{61326F15-1327-C24F-A668-285A5B4A192C}"/>
                  </a:ext>
                </a:extLst>
              </p:cNvPr>
              <p:cNvSpPr/>
              <p:nvPr/>
            </p:nvSpPr>
            <p:spPr bwMode="auto">
              <a:xfrm>
                <a:off x="0" y="0"/>
                <a:ext cx="12192000" cy="6858000"/>
              </a:xfrm>
              <a:prstGeom prst="rect">
                <a:avLst/>
              </a:prstGeom>
              <a:gradFill flip="none" rotWithShape="1">
                <a:gsLst>
                  <a:gs pos="0">
                    <a:srgbClr val="00F7BD"/>
                  </a:gs>
                  <a:gs pos="75000">
                    <a:srgbClr val="0741AE">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4" name="Group 3">
              <a:extLst>
                <a:ext uri="{FF2B5EF4-FFF2-40B4-BE49-F238E27FC236}">
                  <a16:creationId xmlns:a16="http://schemas.microsoft.com/office/drawing/2014/main" id="{D8CC9310-B8EA-1943-88C9-37FDEF826F0D}"/>
                </a:ext>
              </a:extLst>
            </p:cNvPr>
            <p:cNvGrpSpPr/>
            <p:nvPr/>
          </p:nvGrpSpPr>
          <p:grpSpPr>
            <a:xfrm>
              <a:off x="0" y="1325006"/>
              <a:ext cx="11913703" cy="5532996"/>
              <a:chOff x="0" y="1325006"/>
              <a:chExt cx="11913703" cy="5532996"/>
            </a:xfrm>
          </p:grpSpPr>
          <p:pic>
            <p:nvPicPr>
              <p:cNvPr id="24" name="Picture 23">
                <a:extLst>
                  <a:ext uri="{FF2B5EF4-FFF2-40B4-BE49-F238E27FC236}">
                    <a16:creationId xmlns:a16="http://schemas.microsoft.com/office/drawing/2014/main" id="{288513B4-7736-744D-9C9F-52C47E8C7E19}"/>
                  </a:ext>
                </a:extLst>
              </p:cNvPr>
              <p:cNvPicPr>
                <a:picLocks noChangeAspect="1"/>
              </p:cNvPicPr>
              <p:nvPr/>
            </p:nvPicPr>
            <p:blipFill rotWithShape="1">
              <a:blip r:embed="rId3" cstate="screen">
                <a:alphaModFix amt="80000"/>
                <a:extLst>
                  <a:ext uri="{28A0092B-C50C-407E-A947-70E740481C1C}">
                    <a14:useLocalDpi xmlns:a14="http://schemas.microsoft.com/office/drawing/2010/main"/>
                  </a:ext>
                </a:extLst>
              </a:blip>
              <a:srcRect l="-1487" r="-1749"/>
              <a:stretch/>
            </p:blipFill>
            <p:spPr>
              <a:xfrm flipH="1">
                <a:off x="5136469" y="6085675"/>
                <a:ext cx="3770001" cy="772325"/>
              </a:xfrm>
              <a:prstGeom prst="rect">
                <a:avLst/>
              </a:prstGeom>
            </p:spPr>
          </p:pic>
          <p:pic>
            <p:nvPicPr>
              <p:cNvPr id="5" name="Picture 4">
                <a:extLst>
                  <a:ext uri="{FF2B5EF4-FFF2-40B4-BE49-F238E27FC236}">
                    <a16:creationId xmlns:a16="http://schemas.microsoft.com/office/drawing/2014/main" id="{11A7C69B-2295-2C4C-B819-95382179DD44}"/>
                  </a:ext>
                </a:extLst>
              </p:cNvPr>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0" y="3311662"/>
                <a:ext cx="2816980" cy="2877533"/>
              </a:xfrm>
              <a:prstGeom prst="rect">
                <a:avLst/>
              </a:prstGeom>
            </p:spPr>
          </p:pic>
          <p:pic>
            <p:nvPicPr>
              <p:cNvPr id="10" name="Picture 9">
                <a:extLst>
                  <a:ext uri="{FF2B5EF4-FFF2-40B4-BE49-F238E27FC236}">
                    <a16:creationId xmlns:a16="http://schemas.microsoft.com/office/drawing/2014/main" id="{B853A70A-F06F-7544-83CE-15B50A54BC80}"/>
                  </a:ext>
                </a:extLst>
              </p:cNvPr>
              <p:cNvPicPr>
                <a:picLocks noChangeAspect="1"/>
              </p:cNvPicPr>
              <p:nvPr/>
            </p:nvPicPr>
            <p:blipFill rotWithShape="1">
              <a:blip r:embed="rId5" cstate="screen">
                <a:alphaModFix amt="75000"/>
                <a:extLst>
                  <a:ext uri="{28A0092B-C50C-407E-A947-70E740481C1C}">
                    <a14:useLocalDpi xmlns:a14="http://schemas.microsoft.com/office/drawing/2010/main"/>
                  </a:ext>
                </a:extLst>
              </a:blip>
              <a:srcRect/>
              <a:stretch/>
            </p:blipFill>
            <p:spPr>
              <a:xfrm rot="5400000">
                <a:off x="4563282" y="4831414"/>
                <a:ext cx="1421377" cy="2631799"/>
              </a:xfrm>
              <a:prstGeom prst="rect">
                <a:avLst/>
              </a:prstGeom>
            </p:spPr>
          </p:pic>
          <p:pic>
            <p:nvPicPr>
              <p:cNvPr id="14" name="Picture 13">
                <a:extLst>
                  <a:ext uri="{FF2B5EF4-FFF2-40B4-BE49-F238E27FC236}">
                    <a16:creationId xmlns:a16="http://schemas.microsoft.com/office/drawing/2014/main" id="{99506E1E-1D49-D644-A795-F1485C7E4CB2}"/>
                  </a:ext>
                </a:extLst>
              </p:cNvPr>
              <p:cNvPicPr>
                <a:picLocks noChangeAspect="1"/>
              </p:cNvPicPr>
              <p:nvPr/>
            </p:nvPicPr>
            <p:blipFill rotWithShape="1">
              <a:blip r:embed="rId6" cstate="screen">
                <a:alphaModFix amt="65000"/>
                <a:extLst>
                  <a:ext uri="{28A0092B-C50C-407E-A947-70E740481C1C}">
                    <a14:useLocalDpi xmlns:a14="http://schemas.microsoft.com/office/drawing/2010/main"/>
                  </a:ext>
                </a:extLst>
              </a:blip>
              <a:srcRect/>
              <a:stretch/>
            </p:blipFill>
            <p:spPr>
              <a:xfrm rot="10800000">
                <a:off x="0" y="1325006"/>
                <a:ext cx="1009635" cy="2914259"/>
              </a:xfrm>
              <a:prstGeom prst="rect">
                <a:avLst/>
              </a:prstGeom>
            </p:spPr>
          </p:pic>
          <p:pic>
            <p:nvPicPr>
              <p:cNvPr id="26" name="Picture 25">
                <a:extLst>
                  <a:ext uri="{FF2B5EF4-FFF2-40B4-BE49-F238E27FC236}">
                    <a16:creationId xmlns:a16="http://schemas.microsoft.com/office/drawing/2014/main" id="{A7EA7A6C-BAA0-3E48-A956-E45BBADD1B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5674538"/>
                <a:ext cx="3485536" cy="1183463"/>
              </a:xfrm>
              <a:prstGeom prst="rect">
                <a:avLst/>
              </a:prstGeom>
            </p:spPr>
          </p:pic>
          <p:pic>
            <p:nvPicPr>
              <p:cNvPr id="7" name="Picture 6">
                <a:extLst>
                  <a:ext uri="{FF2B5EF4-FFF2-40B4-BE49-F238E27FC236}">
                    <a16:creationId xmlns:a16="http://schemas.microsoft.com/office/drawing/2014/main" id="{6197C3DD-613E-D746-B02E-A4A03A7F73B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0" y="4716787"/>
                <a:ext cx="5145493" cy="2141214"/>
              </a:xfrm>
              <a:prstGeom prst="rect">
                <a:avLst/>
              </a:prstGeom>
            </p:spPr>
          </p:pic>
          <p:pic>
            <p:nvPicPr>
              <p:cNvPr id="30" name="Picture 29">
                <a:extLst>
                  <a:ext uri="{FF2B5EF4-FFF2-40B4-BE49-F238E27FC236}">
                    <a16:creationId xmlns:a16="http://schemas.microsoft.com/office/drawing/2014/main" id="{9572730D-E02C-C14E-A8A2-7722C2AB4DB7}"/>
                  </a:ext>
                </a:extLst>
              </p:cNvPr>
              <p:cNvPicPr>
                <a:picLocks noChangeAspect="1"/>
              </p:cNvPicPr>
              <p:nvPr/>
            </p:nvPicPr>
            <p:blipFill rotWithShape="1">
              <a:blip r:embed="rId9" cstate="screen">
                <a:alphaModFix amt="75000"/>
                <a:extLst>
                  <a:ext uri="{28A0092B-C50C-407E-A947-70E740481C1C}">
                    <a14:useLocalDpi xmlns:a14="http://schemas.microsoft.com/office/drawing/2010/main"/>
                  </a:ext>
                </a:extLst>
              </a:blip>
              <a:srcRect l="-1"/>
              <a:stretch/>
            </p:blipFill>
            <p:spPr>
              <a:xfrm>
                <a:off x="9140032" y="6022256"/>
                <a:ext cx="2773671" cy="835744"/>
              </a:xfrm>
              <a:prstGeom prst="rect">
                <a:avLst/>
              </a:prstGeom>
            </p:spPr>
          </p:pic>
        </p:grpSp>
      </p:grpSp>
      <p:sp>
        <p:nvSpPr>
          <p:cNvPr id="2" name="Title 1">
            <a:extLst>
              <a:ext uri="{FF2B5EF4-FFF2-40B4-BE49-F238E27FC236}">
                <a16:creationId xmlns:a16="http://schemas.microsoft.com/office/drawing/2014/main" id="{816B0A39-F017-7E49-8450-75FB7414A614}"/>
              </a:ext>
            </a:extLst>
          </p:cNvPr>
          <p:cNvSpPr>
            <a:spLocks noGrp="1"/>
          </p:cNvSpPr>
          <p:nvPr>
            <p:ph type="title"/>
          </p:nvPr>
        </p:nvSpPr>
        <p:spPr>
          <a:xfrm>
            <a:off x="1762539" y="2560392"/>
            <a:ext cx="8683723" cy="738664"/>
          </a:xfrm>
        </p:spPr>
        <p:txBody>
          <a:bodyPr/>
          <a:lstStyle/>
          <a:p>
            <a:r>
              <a:rPr lang="en-US"/>
              <a:t>Language Overview</a:t>
            </a:r>
          </a:p>
        </p:txBody>
      </p:sp>
      <p:sp>
        <p:nvSpPr>
          <p:cNvPr id="13" name="Text Placeholder 12">
            <a:extLst>
              <a:ext uri="{FF2B5EF4-FFF2-40B4-BE49-F238E27FC236}">
                <a16:creationId xmlns:a16="http://schemas.microsoft.com/office/drawing/2014/main" id="{28B5065C-68BD-8648-AE3E-63F64C0955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985389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DAA44DD-332B-0C4A-9A06-461416FB3CA8}"/>
              </a:ext>
            </a:extLst>
          </p:cNvPr>
          <p:cNvGrpSpPr/>
          <p:nvPr/>
        </p:nvGrpSpPr>
        <p:grpSpPr>
          <a:xfrm>
            <a:off x="0" y="0"/>
            <a:ext cx="12192000" cy="6858000"/>
            <a:chOff x="0" y="0"/>
            <a:chExt cx="12192000" cy="6858000"/>
          </a:xfrm>
        </p:grpSpPr>
        <p:grpSp>
          <p:nvGrpSpPr>
            <p:cNvPr id="29" name="Group 28">
              <a:extLst>
                <a:ext uri="{FF2B5EF4-FFF2-40B4-BE49-F238E27FC236}">
                  <a16:creationId xmlns:a16="http://schemas.microsoft.com/office/drawing/2014/main" id="{2F3C0988-B870-9B46-9A10-19B004BE2030}"/>
                </a:ext>
              </a:extLst>
            </p:cNvPr>
            <p:cNvGrpSpPr/>
            <p:nvPr/>
          </p:nvGrpSpPr>
          <p:grpSpPr>
            <a:xfrm>
              <a:off x="1" y="0"/>
              <a:ext cx="12191999" cy="6858000"/>
              <a:chOff x="1" y="0"/>
              <a:chExt cx="12191999" cy="6858000"/>
            </a:xfrm>
          </p:grpSpPr>
          <p:sp>
            <p:nvSpPr>
              <p:cNvPr id="34" name="gradient background1">
                <a:extLst>
                  <a:ext uri="{FF2B5EF4-FFF2-40B4-BE49-F238E27FC236}">
                    <a16:creationId xmlns:a16="http://schemas.microsoft.com/office/drawing/2014/main" id="{C6B9E369-FAFF-2245-B45F-8A3FFFBAC864}"/>
                  </a:ext>
                </a:extLst>
              </p:cNvPr>
              <p:cNvSpPr/>
              <p:nvPr/>
            </p:nvSpPr>
            <p:spPr bwMode="auto">
              <a:xfrm>
                <a:off x="1" y="0"/>
                <a:ext cx="12191999" cy="6858000"/>
              </a:xfrm>
              <a:prstGeom prst="rect">
                <a:avLst/>
              </a:prstGeom>
              <a:gradFill flip="none" rotWithShape="1">
                <a:gsLst>
                  <a:gs pos="0">
                    <a:srgbClr val="1E71FF"/>
                  </a:gs>
                  <a:gs pos="93000">
                    <a:srgbClr val="00063D"/>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sp>
            <p:nvSpPr>
              <p:cNvPr id="35" name="gradient background1">
                <a:extLst>
                  <a:ext uri="{FF2B5EF4-FFF2-40B4-BE49-F238E27FC236}">
                    <a16:creationId xmlns:a16="http://schemas.microsoft.com/office/drawing/2014/main" id="{FBB84F95-5F4D-7E4C-B829-290D1A857FA9}"/>
                  </a:ext>
                </a:extLst>
              </p:cNvPr>
              <p:cNvSpPr/>
              <p:nvPr/>
            </p:nvSpPr>
            <p:spPr bwMode="auto">
              <a:xfrm>
                <a:off x="2107096" y="0"/>
                <a:ext cx="10084903" cy="6858000"/>
              </a:xfrm>
              <a:prstGeom prst="rect">
                <a:avLst/>
              </a:prstGeom>
              <a:gradFill flip="none" rotWithShape="1">
                <a:gsLst>
                  <a:gs pos="0">
                    <a:srgbClr val="00F7BD">
                      <a:alpha val="57000"/>
                    </a:srgbClr>
                  </a:gs>
                  <a:gs pos="46000">
                    <a:srgbClr val="1D60D6">
                      <a:alpha val="0"/>
                    </a:srgbClr>
                  </a:gs>
                </a:gsLst>
                <a:lin ang="81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grpSp>
          <p:nvGrpSpPr>
            <p:cNvPr id="30" name="Group 29">
              <a:extLst>
                <a:ext uri="{FF2B5EF4-FFF2-40B4-BE49-F238E27FC236}">
                  <a16:creationId xmlns:a16="http://schemas.microsoft.com/office/drawing/2014/main" id="{71401B7F-731C-B249-87BC-56E327B53928}"/>
                </a:ext>
              </a:extLst>
            </p:cNvPr>
            <p:cNvGrpSpPr/>
            <p:nvPr/>
          </p:nvGrpSpPr>
          <p:grpSpPr>
            <a:xfrm>
              <a:off x="0" y="4280452"/>
              <a:ext cx="5323061" cy="2577548"/>
              <a:chOff x="0" y="4280452"/>
              <a:chExt cx="5323061" cy="2577548"/>
            </a:xfrm>
          </p:grpSpPr>
          <p:pic>
            <p:nvPicPr>
              <p:cNvPr id="32" name="Picture 31">
                <a:extLst>
                  <a:ext uri="{FF2B5EF4-FFF2-40B4-BE49-F238E27FC236}">
                    <a16:creationId xmlns:a16="http://schemas.microsoft.com/office/drawing/2014/main" id="{B762D5F2-CC07-6D44-9C66-14698D75234F}"/>
                  </a:ext>
                </a:extLst>
              </p:cNvPr>
              <p:cNvPicPr>
                <a:picLocks noChangeAspect="1"/>
              </p:cNvPicPr>
              <p:nvPr/>
            </p:nvPicPr>
            <p:blipFill rotWithShape="1">
              <a:blip r:embed="rId3" cstate="screen">
                <a:alphaModFix amt="30000"/>
                <a:extLst>
                  <a:ext uri="{28A0092B-C50C-407E-A947-70E740481C1C}">
                    <a14:useLocalDpi xmlns:a14="http://schemas.microsoft.com/office/drawing/2010/main"/>
                  </a:ext>
                </a:extLst>
              </a:blip>
              <a:srcRect/>
              <a:stretch/>
            </p:blipFill>
            <p:spPr>
              <a:xfrm>
                <a:off x="0" y="4280452"/>
                <a:ext cx="3454040" cy="2577548"/>
              </a:xfrm>
              <a:prstGeom prst="rect">
                <a:avLst/>
              </a:prstGeom>
            </p:spPr>
          </p:pic>
          <p:pic>
            <p:nvPicPr>
              <p:cNvPr id="33" name="Picture 32">
                <a:extLst>
                  <a:ext uri="{FF2B5EF4-FFF2-40B4-BE49-F238E27FC236}">
                    <a16:creationId xmlns:a16="http://schemas.microsoft.com/office/drawing/2014/main" id="{56E1C22A-577E-3146-8753-A6E83C293870}"/>
                  </a:ext>
                </a:extLst>
              </p:cNvPr>
              <p:cNvPicPr>
                <a:picLocks noChangeAspect="1"/>
              </p:cNvPicPr>
              <p:nvPr/>
            </p:nvPicPr>
            <p:blipFill rotWithShape="1">
              <a:blip r:embed="rId4" cstate="screen">
                <a:alphaModFix amt="30000"/>
                <a:extLst>
                  <a:ext uri="{28A0092B-C50C-407E-A947-70E740481C1C}">
                    <a14:useLocalDpi xmlns:a14="http://schemas.microsoft.com/office/drawing/2010/main"/>
                  </a:ext>
                </a:extLst>
              </a:blip>
              <a:srcRect/>
              <a:stretch/>
            </p:blipFill>
            <p:spPr>
              <a:xfrm>
                <a:off x="1" y="5183890"/>
                <a:ext cx="5323060" cy="1674110"/>
              </a:xfrm>
              <a:prstGeom prst="rect">
                <a:avLst/>
              </a:prstGeom>
            </p:spPr>
          </p:pic>
        </p:grpSp>
        <p:sp>
          <p:nvSpPr>
            <p:cNvPr id="31" name="gradient background1">
              <a:extLst>
                <a:ext uri="{FF2B5EF4-FFF2-40B4-BE49-F238E27FC236}">
                  <a16:creationId xmlns:a16="http://schemas.microsoft.com/office/drawing/2014/main" id="{BF15CD3A-586E-7B44-AF15-64DF678FBF27}"/>
                </a:ext>
              </a:extLst>
            </p:cNvPr>
            <p:cNvSpPr/>
            <p:nvPr/>
          </p:nvSpPr>
          <p:spPr bwMode="auto">
            <a:xfrm>
              <a:off x="0" y="437323"/>
              <a:ext cx="12192000" cy="6420677"/>
            </a:xfrm>
            <a:prstGeom prst="rect">
              <a:avLst/>
            </a:prstGeom>
            <a:gradFill flip="none" rotWithShape="1">
              <a:gsLst>
                <a:gs pos="0">
                  <a:srgbClr val="1E71FF">
                    <a:alpha val="0"/>
                  </a:srgbClr>
                </a:gs>
                <a:gs pos="93000">
                  <a:srgbClr val="00063D">
                    <a:alpha val="50000"/>
                  </a:srgb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a:solidFill>
                  <a:srgbClr val="000000"/>
                </a:solidFill>
                <a:latin typeface="Avenir Next" panose="020B0503020202020204" pitchFamily="34"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a:t>Arcade: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a:t>Designed for simple expressions</a:t>
            </a:r>
          </a:p>
          <a:p>
            <a:pPr marL="800100" lvl="1" indent="-342900">
              <a:buFont typeface="Arial" panose="020B0604020202020204" pitchFamily="34" charset="0"/>
              <a:buChar char="•"/>
            </a:pPr>
            <a:r>
              <a:rPr lang="en-US" sz="2200">
                <a:latin typeface="Avenir Next" panose="020B0503020202020204" pitchFamily="34" charset="0"/>
              </a:rPr>
              <a:t>Single line - implicit returns </a:t>
            </a:r>
          </a:p>
          <a:p>
            <a:pPr marL="800100" lvl="1" indent="-342900">
              <a:buFont typeface="Arial" panose="020B0604020202020204" pitchFamily="34" charset="0"/>
              <a:buChar char="•"/>
            </a:pPr>
            <a:r>
              <a:rPr lang="en-US" sz="2200">
                <a:latin typeface="Avenir Next" panose="020B0503020202020204" pitchFamily="34" charset="0"/>
              </a:rPr>
              <a:t>Case insensitive language</a:t>
            </a:r>
          </a:p>
          <a:p>
            <a:pPr marL="800100" lvl="1" indent="-342900">
              <a:buFont typeface="Arial" panose="020B0604020202020204" pitchFamily="34" charset="0"/>
              <a:buChar char="•"/>
            </a:pPr>
            <a:r>
              <a:rPr lang="en-US" sz="2200">
                <a:latin typeface="Avenir Next" panose="020B0503020202020204" pitchFamily="34" charset="0"/>
              </a:rPr>
              <a:t>Dictionary syntax for field access</a:t>
            </a:r>
          </a:p>
          <a:p>
            <a:pPr marL="283464" lvl="1" indent="0">
              <a:buNone/>
            </a:pPr>
            <a:endParaRPr lang="en-US" sz="2200">
              <a:latin typeface="Avenir Next" panose="020B0503020202020204" pitchFamily="34" charset="0"/>
            </a:endParaRPr>
          </a:p>
          <a:p>
            <a:r>
              <a:rPr lang="en-US" sz="2200"/>
              <a:t>Has language features to support more complex scripts</a:t>
            </a:r>
          </a:p>
          <a:p>
            <a:pPr marL="800100" lvl="1" indent="-342900">
              <a:buFont typeface="Arial" panose="020B0604020202020204" pitchFamily="34" charset="0"/>
              <a:buChar char="•"/>
            </a:pPr>
            <a:r>
              <a:rPr lang="en-US" sz="2200">
                <a:latin typeface="Avenir Next" panose="020B0503020202020204" pitchFamily="34" charset="0"/>
              </a:rPr>
              <a:t>Type system</a:t>
            </a:r>
          </a:p>
          <a:p>
            <a:pPr marL="800100" lvl="1" indent="-342900">
              <a:buFont typeface="Arial" panose="020B0604020202020204" pitchFamily="34" charset="0"/>
              <a:buChar char="•"/>
            </a:pPr>
            <a:r>
              <a:rPr lang="en-US" sz="2200">
                <a:latin typeface="Avenir Next" panose="020B0503020202020204" pitchFamily="34" charset="0"/>
              </a:rPr>
              <a:t>Implicit and explicit type casting</a:t>
            </a:r>
          </a:p>
          <a:p>
            <a:pPr marL="800100" lvl="1" indent="-342900">
              <a:buFont typeface="Arial" panose="020B0604020202020204" pitchFamily="34" charset="0"/>
              <a:buChar char="•"/>
            </a:pPr>
            <a:r>
              <a:rPr lang="en-US" sz="2200">
                <a:latin typeface="Avenir Next" panose="020B0503020202020204" pitchFamily="34" charset="0"/>
              </a:rPr>
              <a:t>Flow control statements: IF, FOR</a:t>
            </a:r>
          </a:p>
          <a:p>
            <a:pPr marL="800100" lvl="1" indent="-342900">
              <a:buFont typeface="Arial" panose="020B0604020202020204" pitchFamily="34" charset="0"/>
              <a:buChar char="•"/>
            </a:pPr>
            <a:r>
              <a:rPr lang="en-US" sz="2200">
                <a:latin typeface="Avenir Next" panose="020B0503020202020204" pitchFamily="34" charset="0"/>
              </a:rPr>
              <a:t>Variable declaration and assignments</a:t>
            </a:r>
          </a:p>
          <a:p>
            <a:pPr marL="800100" lvl="1" indent="-342900">
              <a:buFont typeface="Arial" panose="020B0604020202020204" pitchFamily="34" charset="0"/>
              <a:buChar char="•"/>
            </a:pPr>
            <a:r>
              <a:rPr lang="en-US" sz="2200">
                <a:latin typeface="Avenir Next" panose="020B0503020202020204" pitchFamily="34" charset="0"/>
              </a:rPr>
              <a:t>User defined functions</a:t>
            </a:r>
          </a:p>
          <a:p>
            <a:pPr marL="800100" lvl="1" indent="-342900">
              <a:buFont typeface="Arial" panose="020B0604020202020204" pitchFamily="34" charset="0"/>
              <a:buChar char="•"/>
            </a:pPr>
            <a:endParaRPr lang="en-US" sz="2200">
              <a:latin typeface="Avenir Next" panose="020B0503020202020204" pitchFamily="34" charset="0"/>
            </a:endParaRPr>
          </a:p>
          <a:p>
            <a:r>
              <a:rPr lang="en-US" sz="2200" b="1"/>
              <a:t>Arcade Scripts run and return a value. They are self contained and cannot alter their environment.</a:t>
            </a:r>
          </a:p>
          <a:p>
            <a:pPr lvl="1"/>
            <a:endParaRPr lang="en-US" sz="2200">
              <a:latin typeface="Avenir Next" panose="020B0503020202020204" pitchFamily="34" charset="0"/>
            </a:endParaRPr>
          </a:p>
        </p:txBody>
      </p:sp>
    </p:spTree>
    <p:extLst>
      <p:ext uri="{BB962C8B-B14F-4D97-AF65-F5344CB8AC3E}">
        <p14:creationId xmlns:p14="http://schemas.microsoft.com/office/powerpoint/2010/main" val="3795107612"/>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4"/>
            </a:gs>
            <a:gs pos="100000">
              <a:schemeClr val="accent4"/>
            </a:gs>
          </a:gsLst>
          <a:lin ang="16200000" scaled="1"/>
          <a:tileRect/>
        </a:gradFill>
        <a:ln>
          <a:noFill/>
          <a:headEnd type="none" w="med" len="med"/>
          <a:tailEnd type="none" w="med" len="med"/>
        </a:ln>
        <a:effectLst/>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defRPr sz="1400" dirty="0" smtClean="0">
            <a:ea typeface="+mn-ea"/>
            <a:cs typeface="+mn-cs"/>
          </a:defRPr>
        </a:defPPr>
      </a:lstStyle>
    </a:txDef>
  </a:objectDefaults>
  <a:extraClrSchemeLst/>
  <a:extLst>
    <a:ext uri="{05A4C25C-085E-4340-85A3-A5531E510DB2}">
      <thm15:themeFamily xmlns:thm15="http://schemas.microsoft.com/office/thememl/2012/main" name="2021-Dev Summit-artwork_v6compressed" id="{C24DEADF-111D-6245-AA81-3624CF251C88}" vid="{7C1C40EE-A88D-3846-986C-7BA95CFF8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CB09B909685840A5AA5DC537182835" ma:contentTypeVersion="6" ma:contentTypeDescription="Create a new document." ma:contentTypeScope="" ma:versionID="74515a54bca02139da222085721357b8">
  <xsd:schema xmlns:xsd="http://www.w3.org/2001/XMLSchema" xmlns:xs="http://www.w3.org/2001/XMLSchema" xmlns:p="http://schemas.microsoft.com/office/2006/metadata/properties" xmlns:ns1="http://schemas.microsoft.com/sharepoint/v3" targetNamespace="http://schemas.microsoft.com/office/2006/metadata/properties" ma:root="true" ma:fieldsID="089ac7d328ad090443a1d2513f10f34c" ns1:_="">
    <xsd:import namespace="http://schemas.microsoft.com/sharepoint/v3"/>
    <xsd:element name="properties">
      <xsd:complexType>
        <xsd:sequence>
          <xsd:element name="documentManagement">
            <xsd:complexType>
              <xsd:all>
                <xsd:element ref="ns1:PublishingStartDate" minOccurs="0"/>
                <xsd:element ref="ns1:PublishingExpirationDate" minOccurs="0"/>
                <xsd:element ref="ns1:_dlc_Exem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dlc_Exempt" ma:index="10" nillable="true" ma:displayName="Exempt from Policy" ma:hidden="true" ma:internalName="_dlc_Exempt"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7CCB09B909685840A5AA5DC537182835|810367359" UniqueId="13da4d23-1587-4cac-9dba-a207f9b2f19e">
      <p:Name>Auditing</p:Name>
      <p:Description>Audits user actions on documents and list items to the Audit Log.</p:Description>
      <p:CustomData>
        <Audit>
          <Update/>
          <View/>
        </Audit>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96C1B58E-43A0-4DBE-BA0E-DB04CF891F7D}">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xml><?xml version="1.0" encoding="utf-8"?>
<ds:datastoreItem xmlns:ds="http://schemas.openxmlformats.org/officeDocument/2006/customXml" ds:itemID="{AD3BAE7E-0ABB-4465-A881-1B6B21A304F8}">
  <ds:schemaRefs>
    <ds:schemaRef ds:uri="office.server.policy"/>
  </ds:schemaRefs>
</ds:datastoreItem>
</file>

<file path=customXml/itemProps4.xml><?xml version="1.0" encoding="utf-8"?>
<ds:datastoreItem xmlns:ds="http://schemas.openxmlformats.org/officeDocument/2006/customXml" ds:itemID="{81E133DB-697E-4C10-B192-8899027B1EC6}">
  <ds:schemaRefs>
    <ds:schemaRef ds:uri="http://schemas.openxmlformats.org/package/2006/metadata/core-properties"/>
    <ds:schemaRef ds:uri="http://schemas.microsoft.com/office/2006/metadata/properties"/>
    <ds:schemaRef ds:uri="http://purl.org/dc/dcmitype/"/>
    <ds:schemaRef ds:uri="http://purl.org/dc/elements/1.1/"/>
    <ds:schemaRef ds:uri="http://schemas.microsoft.com/sharepoint/v3"/>
    <ds:schemaRef ds:uri="http://purl.org/dc/terms/"/>
    <ds:schemaRef ds:uri="http://www.w3.org/XML/1998/namespace"/>
    <ds:schemaRef ds:uri="http://schemas.microsoft.com/office/infopath/2007/PartnerControls"/>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emplate>Esri_Corporate_Template-Dark</Template>
  <TotalTime>1</TotalTime>
  <Words>2795</Words>
  <Application>Microsoft Macintosh PowerPoint</Application>
  <PresentationFormat>Widescreen</PresentationFormat>
  <Paragraphs>477</Paragraphs>
  <Slides>35</Slides>
  <Notes>35</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Andale Mono</vt:lpstr>
      <vt:lpstr>Arial</vt:lpstr>
      <vt:lpstr>Avenir LT Std 55 Roman</vt:lpstr>
      <vt:lpstr>Avenir Next</vt:lpstr>
      <vt:lpstr>Calibri</vt:lpstr>
      <vt:lpstr>Consolas</vt:lpstr>
      <vt:lpstr>Lucida Grande</vt:lpstr>
      <vt:lpstr>Times New Roman</vt:lpstr>
      <vt:lpstr>Esri_Corporate_Template-Dark</vt:lpstr>
      <vt:lpstr>ArcGIS API for JavaScript: Using Arcade with your apps</vt:lpstr>
      <vt:lpstr>Session Goals</vt:lpstr>
      <vt:lpstr>Arcade Purpose</vt:lpstr>
      <vt:lpstr>Arcade Goals</vt:lpstr>
      <vt:lpstr>PowerPoint Presentation</vt:lpstr>
      <vt:lpstr>ArcGIS: Make, Share, Anywhere</vt:lpstr>
      <vt:lpstr>ArcGIS: Make, Share, Anywhere - Challenges</vt:lpstr>
      <vt:lpstr>Language Overview</vt:lpstr>
      <vt:lpstr>Arcade: Language Features</vt:lpstr>
      <vt:lpstr>New features</vt:lpstr>
      <vt:lpstr>Since last DevSummit…</vt:lpstr>
      <vt:lpstr>Implicit Returns</vt:lpstr>
      <vt:lpstr>Case Insensitive</vt:lpstr>
      <vt:lpstr>Type System</vt:lpstr>
      <vt:lpstr>Implicit and Explicit Type Casting</vt:lpstr>
      <vt:lpstr>If Statement</vt:lpstr>
      <vt:lpstr>For Statement</vt:lpstr>
      <vt:lpstr>User Defined Functions</vt:lpstr>
      <vt:lpstr>Variable Assignment </vt:lpstr>
      <vt:lpstr>FeatureSet Functions</vt:lpstr>
      <vt:lpstr>Profiles</vt:lpstr>
      <vt:lpstr>Profiles in the ArcGIS JS API</vt:lpstr>
      <vt:lpstr>ESRI JS API: Arcade Expressions</vt:lpstr>
      <vt:lpstr>Arcade Expressions can be used for Labeling </vt:lpstr>
      <vt:lpstr>Practicalities: Scripts in Script</vt:lpstr>
      <vt:lpstr>Demos</vt:lpstr>
      <vt:lpstr>Generate Arcade for your users</vt:lpstr>
      <vt:lpstr>Generate Arcade for your users</vt:lpstr>
      <vt:lpstr>Debugging expressions</vt:lpstr>
      <vt:lpstr>Future</vt:lpstr>
      <vt:lpstr>PowerPoint Presentation</vt:lpstr>
      <vt:lpstr>Arcade resources</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apply this template to existing slides</dc:title>
  <dc:creator>Kristian Ekenes</dc:creator>
  <cp:lastModifiedBy>Anne Fitz</cp:lastModifiedBy>
  <cp:revision>2</cp:revision>
  <cp:lastPrinted>2019-04-30T20:56:12Z</cp:lastPrinted>
  <dcterms:created xsi:type="dcterms:W3CDTF">2021-01-11T18:16:02Z</dcterms:created>
  <dcterms:modified xsi:type="dcterms:W3CDTF">2021-03-24T21:56:26Z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0x0101007CCB09B909685840A5AA5DC537182835</vt:lpwstr>
  </property>
</Properties>
</file>